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1"/>
  </p:notesMasterIdLst>
  <p:sldIdLst>
    <p:sldId id="269" r:id="rId2"/>
    <p:sldId id="339" r:id="rId3"/>
    <p:sldId id="275" r:id="rId4"/>
    <p:sldId id="276" r:id="rId5"/>
    <p:sldId id="314" r:id="rId6"/>
    <p:sldId id="277" r:id="rId7"/>
    <p:sldId id="282" r:id="rId8"/>
    <p:sldId id="332" r:id="rId9"/>
    <p:sldId id="310" r:id="rId10"/>
    <p:sldId id="321" r:id="rId11"/>
    <p:sldId id="311" r:id="rId12"/>
    <p:sldId id="322" r:id="rId13"/>
    <p:sldId id="331" r:id="rId14"/>
    <p:sldId id="319" r:id="rId15"/>
    <p:sldId id="340" r:id="rId16"/>
    <p:sldId id="320" r:id="rId17"/>
    <p:sldId id="301" r:id="rId18"/>
    <p:sldId id="323" r:id="rId19"/>
    <p:sldId id="333" r:id="rId20"/>
    <p:sldId id="317" r:id="rId21"/>
    <p:sldId id="338" r:id="rId22"/>
    <p:sldId id="318" r:id="rId23"/>
    <p:sldId id="268" r:id="rId24"/>
    <p:sldId id="292" r:id="rId25"/>
    <p:sldId id="286" r:id="rId26"/>
    <p:sldId id="341" r:id="rId27"/>
    <p:sldId id="344" r:id="rId28"/>
    <p:sldId id="345" r:id="rId29"/>
    <p:sldId id="346"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KKaIXhYwHS06HzP4riZ/zw==" hashData="C0R8tIC4oEG4r3pPPeUCIVNg7lQ="/>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7AB9"/>
    <a:srgbClr val="C993C6"/>
    <a:srgbClr val="FAEAA4"/>
    <a:srgbClr val="8D3D61"/>
    <a:srgbClr val="D38583"/>
    <a:srgbClr val="664E82"/>
    <a:srgbClr val="C25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53219" autoAdjust="0"/>
  </p:normalViewPr>
  <p:slideViewPr>
    <p:cSldViewPr>
      <p:cViewPr varScale="1">
        <p:scale>
          <a:sx n="107" d="100"/>
          <a:sy n="107" d="100"/>
        </p:scale>
        <p:origin x="-9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FEA48-771A-40DD-93DC-DD7C230FB92E}" type="datetimeFigureOut">
              <a:rPr lang="ru-RU" smtClean="0"/>
              <a:pPr/>
              <a:t>29.04.2016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301899-19E7-48B7-B973-95BF527C15E0}" type="slidenum">
              <a:rPr lang="ru-RU" smtClean="0"/>
              <a:pPr/>
              <a:t>‹#›</a:t>
            </a:fld>
            <a:endParaRPr lang="ru-RU"/>
          </a:p>
        </p:txBody>
      </p:sp>
    </p:spTree>
    <p:extLst>
      <p:ext uri="{BB962C8B-B14F-4D97-AF65-F5344CB8AC3E}">
        <p14:creationId xmlns:p14="http://schemas.microsoft.com/office/powerpoint/2010/main" val="1799716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8301899-19E7-48B7-B973-95BF527C15E0}" type="slidenum">
              <a:rPr lang="ru-RU" smtClean="0"/>
              <a:pPr/>
              <a:t>7</a:t>
            </a:fld>
            <a:endParaRPr lang="ru-RU"/>
          </a:p>
        </p:txBody>
      </p:sp>
    </p:spTree>
    <p:extLst>
      <p:ext uri="{BB962C8B-B14F-4D97-AF65-F5344CB8AC3E}">
        <p14:creationId xmlns:p14="http://schemas.microsoft.com/office/powerpoint/2010/main" val="328482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8301899-19E7-48B7-B973-95BF527C15E0}" type="slidenum">
              <a:rPr lang="ru-RU" smtClean="0"/>
              <a:pPr/>
              <a:t>23</a:t>
            </a:fld>
            <a:endParaRPr lang="ru-RU"/>
          </a:p>
        </p:txBody>
      </p:sp>
    </p:spTree>
    <p:extLst>
      <p:ext uri="{BB962C8B-B14F-4D97-AF65-F5344CB8AC3E}">
        <p14:creationId xmlns:p14="http://schemas.microsoft.com/office/powerpoint/2010/main" val="426467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1D2894F-1473-4273-B731-E6E7311F63B9}" type="datetimeFigureOut">
              <a:rPr lang="ru-RU" smtClean="0"/>
              <a:pPr/>
              <a:t>29.04.2016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8E683A-432C-47AE-B06A-A881124988D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D2894F-1473-4273-B731-E6E7311F63B9}" type="datetimeFigureOut">
              <a:rPr lang="ru-RU" smtClean="0"/>
              <a:pPr/>
              <a:t>29.04.2016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8E683A-432C-47AE-B06A-A881124988D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D2894F-1473-4273-B731-E6E7311F63B9}" type="datetimeFigureOut">
              <a:rPr lang="ru-RU" smtClean="0"/>
              <a:pPr/>
              <a:t>29.04.2016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8E683A-432C-47AE-B06A-A881124988D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D2894F-1473-4273-B731-E6E7311F63B9}" type="datetimeFigureOut">
              <a:rPr lang="ru-RU" smtClean="0"/>
              <a:pPr/>
              <a:t>29.04.2016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8E683A-432C-47AE-B06A-A881124988D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D2894F-1473-4273-B731-E6E7311F63B9}" type="datetimeFigureOut">
              <a:rPr lang="ru-RU" smtClean="0"/>
              <a:pPr/>
              <a:t>29.04.2016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8E683A-432C-47AE-B06A-A881124988D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1D2894F-1473-4273-B731-E6E7311F63B9}" type="datetimeFigureOut">
              <a:rPr lang="ru-RU" smtClean="0"/>
              <a:pPr/>
              <a:t>29.04.2016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8E683A-432C-47AE-B06A-A881124988D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1D2894F-1473-4273-B731-E6E7311F63B9}" type="datetimeFigureOut">
              <a:rPr lang="ru-RU" smtClean="0"/>
              <a:pPr/>
              <a:t>29.04.2016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8E683A-432C-47AE-B06A-A881124988D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D2894F-1473-4273-B731-E6E7311F63B9}" type="datetimeFigureOut">
              <a:rPr lang="ru-RU" smtClean="0"/>
              <a:pPr/>
              <a:t>29.04.2016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8E683A-432C-47AE-B06A-A881124988D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D2894F-1473-4273-B731-E6E7311F63B9}" type="datetimeFigureOut">
              <a:rPr lang="ru-RU" smtClean="0"/>
              <a:pPr/>
              <a:t>29.04.2016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8E683A-432C-47AE-B06A-A881124988D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D2894F-1473-4273-B731-E6E7311F63B9}" type="datetimeFigureOut">
              <a:rPr lang="ru-RU" smtClean="0"/>
              <a:pPr/>
              <a:t>29.04.2016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8E683A-432C-47AE-B06A-A881124988D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D2894F-1473-4273-B731-E6E7311F63B9}" type="datetimeFigureOut">
              <a:rPr lang="ru-RU" smtClean="0"/>
              <a:pPr/>
              <a:t>29.04.2016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8E683A-432C-47AE-B06A-A881124988D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2894F-1473-4273-B731-E6E7311F63B9}" type="datetimeFigureOut">
              <a:rPr lang="ru-RU" smtClean="0"/>
              <a:pPr/>
              <a:t>29.04.2016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E683A-432C-47AE-B06A-A881124988D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dugward.ru/library/rozanov/rozanov_" TargetMode="Externa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www.molohovetc.ru/"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fanread.ru/book/8141104/?page=63" TargetMode="External"/><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www.club366.ru/articles/121439.shtml" TargetMode="Externa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5.jpeg"/><Relationship Id="rId7" Type="http://schemas.openxmlformats.org/officeDocument/2006/relationships/image" Target="../media/image6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10" Type="http://schemas.openxmlformats.org/officeDocument/2006/relationships/image" Target="../media/image70.jpeg"/><Relationship Id="rId4" Type="http://schemas.openxmlformats.org/officeDocument/2006/relationships/image" Target="../media/image66.jpeg"/><Relationship Id="rId9" Type="http://schemas.openxmlformats.org/officeDocument/2006/relationships/hyperlink" Target="http://www.e-reading.by/bookreader.php/1024626/Lavrova_-_Gotovim_po_receptam_E._Molohovec.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fanread.ru/book/8141104/?page=63" TargetMode="External"/><Relationship Id="rId3" Type="http://schemas.openxmlformats.org/officeDocument/2006/relationships/hyperlink" Target="http://www.molohovetc.ru/" TargetMode="External"/><Relationship Id="rId7" Type="http://schemas.openxmlformats.org/officeDocument/2006/relationships/hyperlink" Target="http://www.litmir.co/br/?b=163553&amp;p=1"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www.e-reading.by/bookreader.php/1024626/Lavrova_-_Gotovim_po_receptam_E._Molohovec.html" TargetMode="External"/><Relationship Id="rId5" Type="http://schemas.openxmlformats.org/officeDocument/2006/relationships/hyperlink" Target="http://dugward.ru/library/rozanov/rozanov_" TargetMode="External"/><Relationship Id="rId4" Type="http://schemas.openxmlformats.org/officeDocument/2006/relationships/hyperlink" Target="http://www.kommersant.ru/doc/2558138" TargetMode="External"/><Relationship Id="rId9"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hyperlink" Target="http://www.kommersant.ru/doc/2558138" TargetMode="External"/><Relationship Id="rId3" Type="http://schemas.openxmlformats.org/officeDocument/2006/relationships/image" Target="../media/image13.png"/><Relationship Id="rId7"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www.litmir.co/br/?b=163553&amp;p=1"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1821" y="166353"/>
            <a:ext cx="5296643" cy="646331"/>
          </a:xfrm>
          <a:prstGeom prst="rect">
            <a:avLst/>
          </a:prstGeom>
          <a:noFill/>
        </p:spPr>
        <p:txBody>
          <a:bodyPr wrap="none" rtlCol="0">
            <a:spAutoFit/>
          </a:bodyPr>
          <a:lstStyle/>
          <a:p>
            <a:pPr algn="ctr"/>
            <a:r>
              <a:rPr lang="ru-RU" b="1" dirty="0" smtClean="0">
                <a:solidFill>
                  <a:srgbClr val="664E82"/>
                </a:solidFill>
                <a:latin typeface="Arial Narrow" panose="020B0606020202030204" pitchFamily="34" charset="0"/>
              </a:rPr>
              <a:t>МУК «Тульская библиотечная система»</a:t>
            </a:r>
          </a:p>
          <a:p>
            <a:pPr algn="ctr"/>
            <a:r>
              <a:rPr lang="ru-RU" b="1" dirty="0" smtClean="0">
                <a:solidFill>
                  <a:srgbClr val="664E82"/>
                </a:solidFill>
                <a:latin typeface="Arial Narrow" panose="020B0606020202030204" pitchFamily="34" charset="0"/>
              </a:rPr>
              <a:t>Центральная городская библиотека им. Л.Н. Толстого</a:t>
            </a:r>
            <a:endParaRPr lang="ru-RU" b="1" dirty="0">
              <a:solidFill>
                <a:srgbClr val="664E82"/>
              </a:solidFill>
              <a:latin typeface="Arial Narrow" panose="020B0606020202030204" pitchFamily="34" charset="0"/>
            </a:endParaRPr>
          </a:p>
        </p:txBody>
      </p:sp>
      <p:sp>
        <p:nvSpPr>
          <p:cNvPr id="5" name="TextBox 4"/>
          <p:cNvSpPr txBox="1"/>
          <p:nvPr/>
        </p:nvSpPr>
        <p:spPr>
          <a:xfrm>
            <a:off x="3923143" y="855085"/>
            <a:ext cx="4353998" cy="584775"/>
          </a:xfrm>
          <a:prstGeom prst="rect">
            <a:avLst/>
          </a:prstGeom>
          <a:noFill/>
        </p:spPr>
        <p:txBody>
          <a:bodyPr wrap="square" rtlCol="0">
            <a:spAutoFit/>
          </a:bodyPr>
          <a:lstStyle/>
          <a:p>
            <a:pPr algn="ctr"/>
            <a:r>
              <a:rPr lang="ru-RU"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onotype Corsiva" panose="03010101010201010101" pitchFamily="66" charset="0"/>
              </a:rPr>
              <a:t>Выставка одной книги</a:t>
            </a:r>
            <a:endParaRPr lang="ru-RU"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onotype Corsiva" panose="03010101010201010101" pitchFamily="66" charset="0"/>
            </a:endParaRPr>
          </a:p>
        </p:txBody>
      </p:sp>
      <p:pic>
        <p:nvPicPr>
          <p:cNvPr id="25602" name="Picture 2" descr="214719-d0be9-44668029-m750x740-u85589 (311x700, 76Kb)"/>
          <p:cNvPicPr>
            <a:picLocks noChangeAspect="1" noChangeArrowheads="1"/>
          </p:cNvPicPr>
          <p:nvPr/>
        </p:nvPicPr>
        <p:blipFill>
          <a:blip r:embed="rId2" cstate="print"/>
          <a:srcRect/>
          <a:stretch>
            <a:fillRect/>
          </a:stretch>
        </p:blipFill>
        <p:spPr bwMode="auto">
          <a:xfrm>
            <a:off x="0" y="0"/>
            <a:ext cx="3054908" cy="6876000"/>
          </a:xfrm>
          <a:prstGeom prst="rect">
            <a:avLst/>
          </a:prstGeom>
          <a:noFill/>
        </p:spPr>
      </p:pic>
      <p:sp>
        <p:nvSpPr>
          <p:cNvPr id="9" name="TextBox 8"/>
          <p:cNvSpPr txBox="1"/>
          <p:nvPr/>
        </p:nvSpPr>
        <p:spPr>
          <a:xfrm>
            <a:off x="2508030" y="3573016"/>
            <a:ext cx="6635970" cy="2123658"/>
          </a:xfrm>
          <a:prstGeom prst="rect">
            <a:avLst/>
          </a:prstGeom>
          <a:noFill/>
        </p:spPr>
        <p:txBody>
          <a:bodyPr wrap="square" rtlCol="0">
            <a:spAutoFit/>
          </a:bodyPr>
          <a:lstStyle/>
          <a:p>
            <a:r>
              <a:rPr lang="ru-RU" sz="4400" b="1" dirty="0" smtClean="0">
                <a:ln w="6600">
                  <a:solidFill>
                    <a:schemeClr val="accent2"/>
                  </a:solidFill>
                  <a:prstDash val="solid"/>
                </a:ln>
                <a:solidFill>
                  <a:srgbClr val="FFFFFF"/>
                </a:solidFill>
                <a:effectLst>
                  <a:outerShdw dist="38100" dir="2700000" algn="tl" rotWithShape="0">
                    <a:schemeClr val="accent2"/>
                  </a:outerShdw>
                </a:effectLst>
                <a:latin typeface="Monotype Corsiva" panose="03010101010201010101" pitchFamily="66" charset="0"/>
              </a:rPr>
              <a:t>             Е. Молоховец</a:t>
            </a:r>
          </a:p>
          <a:p>
            <a:pPr algn="ctr"/>
            <a:r>
              <a:rPr lang="ru-RU" sz="4400" b="1" dirty="0" smtClean="0">
                <a:ln w="6600">
                  <a:solidFill>
                    <a:schemeClr val="accent2"/>
                  </a:solidFill>
                  <a:prstDash val="solid"/>
                </a:ln>
                <a:solidFill>
                  <a:srgbClr val="FFFFFF"/>
                </a:solidFill>
                <a:effectLst>
                  <a:glow rad="228600">
                    <a:schemeClr val="accent2">
                      <a:satMod val="175000"/>
                      <a:alpha val="40000"/>
                    </a:schemeClr>
                  </a:glow>
                  <a:outerShdw dist="38100" dir="2700000" algn="tl" rotWithShape="0">
                    <a:schemeClr val="accent2"/>
                  </a:outerShdw>
                </a:effectLst>
                <a:latin typeface="Monotype Corsiva" panose="03010101010201010101" pitchFamily="66" charset="0"/>
              </a:rPr>
              <a:t>   « П од а р о к   м о л о д ы м </a:t>
            </a:r>
          </a:p>
          <a:p>
            <a:pPr algn="ctr"/>
            <a:r>
              <a:rPr lang="ru-RU" sz="4400" b="1" dirty="0" smtClean="0">
                <a:ln w="6600">
                  <a:solidFill>
                    <a:schemeClr val="accent2"/>
                  </a:solidFill>
                  <a:prstDash val="solid"/>
                </a:ln>
                <a:solidFill>
                  <a:srgbClr val="FFFFFF"/>
                </a:solidFill>
                <a:effectLst>
                  <a:glow rad="228600">
                    <a:schemeClr val="accent2">
                      <a:satMod val="175000"/>
                      <a:alpha val="40000"/>
                    </a:schemeClr>
                  </a:glow>
                  <a:outerShdw dist="38100" dir="2700000" algn="tl" rotWithShape="0">
                    <a:schemeClr val="accent2"/>
                  </a:outerShdw>
                </a:effectLst>
                <a:latin typeface="Monotype Corsiva" panose="03010101010201010101" pitchFamily="66" charset="0"/>
              </a:rPr>
              <a:t>     х о з я й к а м »</a:t>
            </a:r>
            <a:endParaRPr lang="ru-RU" sz="4400" b="1" dirty="0">
              <a:ln w="6600">
                <a:solidFill>
                  <a:schemeClr val="accent2"/>
                </a:solidFill>
                <a:prstDash val="solid"/>
              </a:ln>
              <a:solidFill>
                <a:srgbClr val="FFFFFF"/>
              </a:solidFill>
              <a:effectLst>
                <a:glow rad="228600">
                  <a:schemeClr val="accent2">
                    <a:satMod val="175000"/>
                    <a:alpha val="40000"/>
                  </a:schemeClr>
                </a:glow>
                <a:outerShdw dist="38100" dir="2700000" algn="tl" rotWithShape="0">
                  <a:schemeClr val="accent2"/>
                </a:outerShdw>
              </a:effectLst>
              <a:latin typeface="Monotype Corsiva" panose="03010101010201010101" pitchFamily="66" charset="0"/>
            </a:endParaRPr>
          </a:p>
        </p:txBody>
      </p:sp>
      <p:pic>
        <p:nvPicPr>
          <p:cNvPr id="3" name="Рисунок 2"/>
          <p:cNvPicPr>
            <a:picLocks noChangeAspect="1"/>
          </p:cNvPicPr>
          <p:nvPr/>
        </p:nvPicPr>
        <p:blipFill>
          <a:blip r:embed="rId3" cstate="print"/>
          <a:stretch>
            <a:fillRect/>
          </a:stretch>
        </p:blipFill>
        <p:spPr>
          <a:xfrm>
            <a:off x="5427203" y="1728021"/>
            <a:ext cx="1345877" cy="1709979"/>
          </a:xfrm>
          <a:prstGeom prst="rect">
            <a:avLst/>
          </a:prstGeom>
          <a:ln>
            <a:no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763688" y="4001576"/>
            <a:ext cx="5976664" cy="2523768"/>
          </a:xfrm>
          <a:prstGeom prst="rect">
            <a:avLst/>
          </a:prstGeom>
          <a:noFill/>
        </p:spPr>
        <p:txBody>
          <a:bodyPr wrap="square" rtlCol="0">
            <a:spAutoFit/>
          </a:bodyPr>
          <a:lstStyle/>
          <a:p>
            <a:r>
              <a:rPr lang="en-US" sz="1400" dirty="0" smtClean="0">
                <a:solidFill>
                  <a:schemeClr val="accent4">
                    <a:lumMod val="75000"/>
                  </a:schemeClr>
                </a:solidFill>
                <a:latin typeface="Arial Narrow" pitchFamily="34" charset="0"/>
              </a:rPr>
              <a:t>      </a:t>
            </a:r>
            <a:r>
              <a:rPr lang="ru-RU" sz="1400" dirty="0" smtClean="0">
                <a:solidFill>
                  <a:schemeClr val="accent4">
                    <a:lumMod val="50000"/>
                  </a:schemeClr>
                </a:solidFill>
                <a:latin typeface="Arial Narrow" pitchFamily="34" charset="0"/>
              </a:rPr>
              <a:t>Помимо Таблицы мер и веса</a:t>
            </a:r>
            <a:r>
              <a:rPr lang="en-US" sz="1400" dirty="0" smtClean="0">
                <a:solidFill>
                  <a:schemeClr val="accent4">
                    <a:lumMod val="50000"/>
                  </a:schemeClr>
                </a:solidFill>
                <a:latin typeface="Arial Narrow" pitchFamily="34" charset="0"/>
              </a:rPr>
              <a:t> </a:t>
            </a:r>
            <a:r>
              <a:rPr lang="ru-RU" sz="1400" dirty="0" smtClean="0">
                <a:solidFill>
                  <a:schemeClr val="accent4">
                    <a:lumMod val="50000"/>
                  </a:schemeClr>
                </a:solidFill>
                <a:latin typeface="Arial Narrow" pitchFamily="34" charset="0"/>
              </a:rPr>
              <a:t>«Подарок молодым хозяйкам включала»:</a:t>
            </a:r>
          </a:p>
          <a:p>
            <a:pPr>
              <a:buFont typeface="Wingdings" pitchFamily="2" charset="2"/>
              <a:buChar char="v"/>
            </a:pPr>
            <a:r>
              <a:rPr lang="ru-RU" sz="1400" dirty="0" smtClean="0">
                <a:solidFill>
                  <a:schemeClr val="accent4">
                    <a:lumMod val="50000"/>
                  </a:schemeClr>
                </a:solidFill>
                <a:latin typeface="Arial Narrow" pitchFamily="34" charset="0"/>
              </a:rPr>
              <a:t>  «Таблица приблизительных цен главных продуктов»</a:t>
            </a:r>
          </a:p>
          <a:p>
            <a:pPr>
              <a:buFont typeface="Wingdings" pitchFamily="2" charset="2"/>
              <a:buChar char="v"/>
            </a:pPr>
            <a:r>
              <a:rPr lang="ru-RU" sz="1400" dirty="0" smtClean="0">
                <a:solidFill>
                  <a:schemeClr val="accent4">
                    <a:lumMod val="50000"/>
                  </a:schemeClr>
                </a:solidFill>
                <a:latin typeface="Arial Narrow" pitchFamily="34" charset="0"/>
              </a:rPr>
              <a:t>  «Общие правила относительно количества провизии на 6 человек».</a:t>
            </a:r>
          </a:p>
          <a:p>
            <a:pPr>
              <a:buFont typeface="Wingdings" pitchFamily="2" charset="2"/>
              <a:buChar char="v"/>
            </a:pPr>
            <a:r>
              <a:rPr lang="ru-RU" sz="1400" dirty="0" smtClean="0">
                <a:solidFill>
                  <a:schemeClr val="accent4">
                    <a:lumMod val="50000"/>
                  </a:schemeClr>
                </a:solidFill>
                <a:latin typeface="Arial Narrow" pitchFamily="34" charset="0"/>
              </a:rPr>
              <a:t>  «Таблица приблизительной продолжительности жаренья разных</a:t>
            </a:r>
          </a:p>
          <a:p>
            <a:r>
              <a:rPr lang="ru-RU" sz="1400" dirty="0" smtClean="0">
                <a:solidFill>
                  <a:schemeClr val="accent4">
                    <a:lumMod val="50000"/>
                  </a:schemeClr>
                </a:solidFill>
                <a:latin typeface="Arial Narrow" pitchFamily="34" charset="0"/>
              </a:rPr>
              <a:t>       продуктов, в печи и на плите».</a:t>
            </a:r>
          </a:p>
          <a:p>
            <a:pPr>
              <a:buFont typeface="Wingdings" pitchFamily="2" charset="2"/>
              <a:buChar char="v"/>
            </a:pPr>
            <a:r>
              <a:rPr lang="ru-RU" sz="1400" dirty="0" smtClean="0">
                <a:solidFill>
                  <a:schemeClr val="accent4">
                    <a:lumMod val="50000"/>
                  </a:schemeClr>
                </a:solidFill>
                <a:latin typeface="Arial Narrow" pitchFamily="34" charset="0"/>
              </a:rPr>
              <a:t>  «Таблица приблизительной продолжительности варки различных продуктов».</a:t>
            </a:r>
          </a:p>
          <a:p>
            <a:pPr>
              <a:buFont typeface="Wingdings" pitchFamily="2" charset="2"/>
              <a:buChar char="v"/>
            </a:pPr>
            <a:r>
              <a:rPr lang="ru-RU" sz="1400" dirty="0" smtClean="0">
                <a:solidFill>
                  <a:schemeClr val="accent4">
                    <a:lumMod val="50000"/>
                  </a:schemeClr>
                </a:solidFill>
                <a:latin typeface="Arial Narrow" pitchFamily="34" charset="0"/>
              </a:rPr>
              <a:t>  «Таблица меры соления </a:t>
            </a:r>
            <a:r>
              <a:rPr lang="ru-RU" sz="1400" dirty="0" err="1" smtClean="0">
                <a:solidFill>
                  <a:schemeClr val="accent4">
                    <a:lumMod val="50000"/>
                  </a:schemeClr>
                </a:solidFill>
                <a:latin typeface="Arial Narrow" pitchFamily="34" charset="0"/>
              </a:rPr>
              <a:t>кушаньев</a:t>
            </a:r>
            <a:r>
              <a:rPr lang="ru-RU" sz="1400" dirty="0" smtClean="0">
                <a:solidFill>
                  <a:schemeClr val="accent4">
                    <a:lumMod val="50000"/>
                  </a:schemeClr>
                </a:solidFill>
                <a:latin typeface="Arial Narrow" pitchFamily="34" charset="0"/>
              </a:rPr>
              <a:t>».</a:t>
            </a:r>
          </a:p>
          <a:p>
            <a:pPr>
              <a:buFont typeface="Wingdings" pitchFamily="2" charset="2"/>
              <a:buChar char="v"/>
            </a:pPr>
            <a:r>
              <a:rPr lang="ru-RU" sz="1400" dirty="0" smtClean="0">
                <a:solidFill>
                  <a:schemeClr val="accent4">
                    <a:lumMod val="50000"/>
                  </a:schemeClr>
                </a:solidFill>
                <a:latin typeface="Arial Narrow" pitchFamily="34" charset="0"/>
              </a:rPr>
              <a:t>  «Перечень разнородных основных правил при приготовлении </a:t>
            </a:r>
            <a:r>
              <a:rPr lang="ru-RU" sz="1400" dirty="0" err="1" smtClean="0">
                <a:solidFill>
                  <a:schemeClr val="accent4">
                    <a:lumMod val="50000"/>
                  </a:schemeClr>
                </a:solidFill>
                <a:latin typeface="Arial Narrow" pitchFamily="34" charset="0"/>
              </a:rPr>
              <a:t>кушаньев</a:t>
            </a:r>
            <a:r>
              <a:rPr lang="ru-RU" sz="1400" dirty="0" smtClean="0">
                <a:solidFill>
                  <a:schemeClr val="accent4">
                    <a:lumMod val="50000"/>
                  </a:schemeClr>
                </a:solidFill>
                <a:latin typeface="Arial Narrow" pitchFamily="34" charset="0"/>
              </a:rPr>
              <a:t>».</a:t>
            </a:r>
          </a:p>
          <a:p>
            <a:pPr>
              <a:buFont typeface="Wingdings" pitchFamily="2" charset="2"/>
              <a:buChar char="v"/>
            </a:pPr>
            <a:r>
              <a:rPr lang="ru-RU" sz="1400" dirty="0" smtClean="0">
                <a:solidFill>
                  <a:schemeClr val="accent4">
                    <a:lumMod val="50000"/>
                  </a:schemeClr>
                </a:solidFill>
                <a:latin typeface="Arial Narrow" pitchFamily="34" charset="0"/>
              </a:rPr>
              <a:t>   «Реестр скоромных обедов».</a:t>
            </a:r>
          </a:p>
          <a:p>
            <a:pPr>
              <a:buFont typeface="Wingdings" pitchFamily="2" charset="2"/>
              <a:buChar char="v"/>
            </a:pPr>
            <a:r>
              <a:rPr lang="ru-RU" sz="1400" dirty="0" smtClean="0">
                <a:solidFill>
                  <a:schemeClr val="accent4">
                    <a:lumMod val="50000"/>
                  </a:schemeClr>
                </a:solidFill>
                <a:latin typeface="Arial Narrow" pitchFamily="34" charset="0"/>
              </a:rPr>
              <a:t>   «Употребление остатков» и т.д.</a:t>
            </a:r>
          </a:p>
          <a:p>
            <a:endParaRPr lang="ru-RU" dirty="0"/>
          </a:p>
        </p:txBody>
      </p:sp>
      <p:pic>
        <p:nvPicPr>
          <p:cNvPr id="5" name="Picture 2" descr="http://www.rootsimple.com/wp-content/uploads/2013/04/19th-century-kitchen.jpg"/>
          <p:cNvPicPr>
            <a:picLocks noChangeAspect="1" noChangeArrowheads="1"/>
          </p:cNvPicPr>
          <p:nvPr/>
        </p:nvPicPr>
        <p:blipFill>
          <a:blip r:embed="rId3" cstate="print"/>
          <a:srcRect/>
          <a:stretch>
            <a:fillRect/>
          </a:stretch>
        </p:blipFill>
        <p:spPr bwMode="auto">
          <a:xfrm>
            <a:off x="1630455" y="404664"/>
            <a:ext cx="5749857" cy="3308380"/>
          </a:xfrm>
          <a:prstGeom prst="rect">
            <a:avLst/>
          </a:prstGeom>
          <a:noFill/>
          <a:effectLst>
            <a:innerShdw blurRad="114300">
              <a:prstClr val="black"/>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pic>
        <p:nvPicPr>
          <p:cNvPr id="25606" name="Picture 2" descr="http://img1.liveinternet.ru/images/attach/b/3/19/28/19028346_Henri_Matisse.jpg"/>
          <p:cNvPicPr>
            <a:picLocks noChangeAspect="1" noChangeArrowheads="1"/>
          </p:cNvPicPr>
          <p:nvPr/>
        </p:nvPicPr>
        <p:blipFill>
          <a:blip r:embed="rId2" cstate="print"/>
          <a:srcRect/>
          <a:stretch>
            <a:fillRect/>
          </a:stretch>
        </p:blipFill>
        <p:spPr bwMode="auto">
          <a:xfrm>
            <a:off x="3635896" y="332656"/>
            <a:ext cx="5023851" cy="381642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3923928" y="4509120"/>
            <a:ext cx="4752528" cy="1815882"/>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"Подарок" не сразу приобрел популярность. Второе издание появилось в 1866 году. С этих пор известность книги набирает обороты, и новые издания выходят через каждые два или три года. Книга постепенно расширяется и доходит до двух томов. В 1880 году появляется 3-ий том - пестрое собрание гигиенических советов и указаний по уходу за птицей и скотом. В дальнейшем появится сокращенный вариант "Подарка" с набором простых блюд для людей небольшого достатка. </a:t>
            </a:r>
          </a:p>
        </p:txBody>
      </p:sp>
      <p:sp>
        <p:nvSpPr>
          <p:cNvPr id="7" name="Прямоугольник 6"/>
          <p:cNvSpPr/>
          <p:nvPr/>
        </p:nvSpPr>
        <p:spPr>
          <a:xfrm>
            <a:off x="395536" y="548680"/>
            <a:ext cx="3312368" cy="3754874"/>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Достоинство книги было в том, что </a:t>
            </a:r>
          </a:p>
          <a:p>
            <a:r>
              <a:rPr lang="ru-RU" sz="1400" b="1" dirty="0" smtClean="0">
                <a:solidFill>
                  <a:schemeClr val="accent4">
                    <a:lumMod val="50000"/>
                  </a:schemeClr>
                </a:solidFill>
                <a:latin typeface="Arial Narrow" pitchFamily="34" charset="0"/>
              </a:rPr>
              <a:t>впервые </a:t>
            </a:r>
            <a:r>
              <a:rPr lang="ru-RU" sz="1400" dirty="0" smtClean="0">
                <a:solidFill>
                  <a:schemeClr val="accent4">
                    <a:lumMod val="50000"/>
                  </a:schemeClr>
                </a:solidFill>
                <a:latin typeface="Arial Narrow" pitchFamily="34" charset="0"/>
              </a:rPr>
              <a:t>было представлено не просто описание блюда, а тщательная проработка приготовления того или иного блюда с точными мерами продуктов и временем приготовления, а также предлагалось меню, учитывающее не только сезонность продуктов и церковные праздники, но и бюджет семьи. </a:t>
            </a:r>
          </a:p>
          <a:p>
            <a:r>
              <a:rPr lang="ru-RU" sz="1400" dirty="0" smtClean="0">
                <a:solidFill>
                  <a:schemeClr val="accent4">
                    <a:lumMod val="50000"/>
                  </a:schemeClr>
                </a:solidFill>
                <a:latin typeface="Arial Narrow" pitchFamily="34" charset="0"/>
              </a:rPr>
              <a:t>     Елена Ивановна учила молодых хозяек экономно вести домашнее хозяйство. В предисловии Елена Молоховец  написала: "Кухня, это в своем роде искусство, которое без руководства приобретается не годами, но десятками лет опытности, а этот десяток лет неопытности, иногда, очень дорого обходится". </a:t>
            </a:r>
            <a:endParaRPr lang="ru-RU" dirty="0">
              <a:solidFill>
                <a:schemeClr val="accent4">
                  <a:lumMod val="50000"/>
                </a:schemeClr>
              </a:solidFill>
              <a:latin typeface="Arial Narrow" pitchFamily="34" charset="0"/>
            </a:endParaRPr>
          </a:p>
        </p:txBody>
      </p:sp>
      <p:pic>
        <p:nvPicPr>
          <p:cNvPr id="21505" name="Picture 1" descr="F:\Молоховец\phoca_thumb_l_st_82477150.jpg"/>
          <p:cNvPicPr>
            <a:picLocks noChangeAspect="1" noChangeArrowheads="1"/>
          </p:cNvPicPr>
          <p:nvPr/>
        </p:nvPicPr>
        <p:blipFill>
          <a:blip r:embed="rId3" cstate="print"/>
          <a:srcRect/>
          <a:stretch>
            <a:fillRect/>
          </a:stretch>
        </p:blipFill>
        <p:spPr bwMode="auto">
          <a:xfrm>
            <a:off x="1115616" y="4725144"/>
            <a:ext cx="1584176" cy="15841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395536" y="5437673"/>
            <a:ext cx="8136904" cy="1015663"/>
          </a:xfrm>
          <a:prstGeom prst="rect">
            <a:avLst/>
          </a:prstGeom>
        </p:spPr>
        <p:txBody>
          <a:bodyPr wrap="square">
            <a:spAutoFit/>
          </a:bodyPr>
          <a:lstStyle/>
          <a:p>
            <a:r>
              <a:rPr lang="ru-RU" dirty="0" smtClean="0">
                <a:solidFill>
                  <a:schemeClr val="accent4">
                    <a:lumMod val="75000"/>
                  </a:schemeClr>
                </a:solidFill>
                <a:latin typeface="Arial Narrow" pitchFamily="34" charset="0"/>
              </a:rPr>
              <a:t>      </a:t>
            </a:r>
            <a:r>
              <a:rPr lang="ru-RU" sz="1400" dirty="0" smtClean="0">
                <a:solidFill>
                  <a:schemeClr val="accent4">
                    <a:lumMod val="50000"/>
                  </a:schemeClr>
                </a:solidFill>
                <a:latin typeface="Arial Narrow" pitchFamily="34" charset="0"/>
              </a:rPr>
              <a:t>В </a:t>
            </a:r>
            <a:r>
              <a:rPr lang="ru-RU" sz="1400" dirty="0">
                <a:solidFill>
                  <a:schemeClr val="accent4">
                    <a:lumMod val="50000"/>
                  </a:schemeClr>
                </a:solidFill>
                <a:latin typeface="Arial Narrow" pitchFamily="34" charset="0"/>
              </a:rPr>
              <a:t>семью приходит достаток: Молоховцы перебираются </a:t>
            </a:r>
            <a:r>
              <a:rPr lang="ru-RU" sz="1400" dirty="0" smtClean="0">
                <a:solidFill>
                  <a:schemeClr val="accent4">
                    <a:lumMod val="50000"/>
                  </a:schemeClr>
                </a:solidFill>
                <a:latin typeface="Arial Narrow" pitchFamily="34" charset="0"/>
              </a:rPr>
              <a:t>в 1866 г. из </a:t>
            </a:r>
            <a:r>
              <a:rPr lang="ru-RU" sz="1400" dirty="0">
                <a:solidFill>
                  <a:schemeClr val="accent4">
                    <a:lumMod val="50000"/>
                  </a:schemeClr>
                </a:solidFill>
                <a:latin typeface="Arial Narrow" pitchFamily="34" charset="0"/>
              </a:rPr>
              <a:t>Курска в Санкт-Петербург и снимают квартиру в престижном доме </a:t>
            </a:r>
            <a:r>
              <a:rPr lang="ru-RU" sz="1400" dirty="0" err="1">
                <a:solidFill>
                  <a:schemeClr val="accent4">
                    <a:lumMod val="50000"/>
                  </a:schemeClr>
                </a:solidFill>
                <a:latin typeface="Arial Narrow" pitchFamily="34" charset="0"/>
              </a:rPr>
              <a:t>Мижуева</a:t>
            </a:r>
            <a:r>
              <a:rPr lang="ru-RU" sz="1400" dirty="0">
                <a:solidFill>
                  <a:schemeClr val="accent4">
                    <a:lumMod val="50000"/>
                  </a:schemeClr>
                </a:solidFill>
                <a:latin typeface="Arial Narrow" pitchFamily="34" charset="0"/>
              </a:rPr>
              <a:t> </a:t>
            </a:r>
            <a:r>
              <a:rPr lang="ru-RU" sz="1400" dirty="0" smtClean="0">
                <a:solidFill>
                  <a:schemeClr val="accent4">
                    <a:lumMod val="50000"/>
                  </a:schemeClr>
                </a:solidFill>
                <a:latin typeface="Arial Narrow" pitchFamily="34" charset="0"/>
              </a:rPr>
              <a:t>(</a:t>
            </a:r>
            <a:r>
              <a:rPr lang="ru-RU" sz="1400" dirty="0">
                <a:solidFill>
                  <a:schemeClr val="accent4">
                    <a:lumMod val="50000"/>
                  </a:schemeClr>
                </a:solidFill>
                <a:latin typeface="Arial Narrow" pitchFamily="34" charset="0"/>
              </a:rPr>
              <a:t>набережная р. Фонтанки, 26), бок о бок с Шереметевыми, Нарышкиными и Паниными. Это самый аристократический участок Литейной части: дом с видом на Михайловский замок построил в 1804 году автор Адмиралтейства А. Д. Захаров, там прежде жили Карамзин и Вяземский.</a:t>
            </a:r>
            <a:endParaRPr lang="ru-RU" sz="1600" dirty="0">
              <a:solidFill>
                <a:schemeClr val="accent4">
                  <a:lumMod val="50000"/>
                </a:schemeClr>
              </a:solidFill>
              <a:latin typeface="Arial Narrow" pitchFamily="34" charset="0"/>
            </a:endParaRPr>
          </a:p>
        </p:txBody>
      </p:sp>
      <p:sp>
        <p:nvSpPr>
          <p:cNvPr id="5" name="Прямоугольник 4"/>
          <p:cNvSpPr/>
          <p:nvPr/>
        </p:nvSpPr>
        <p:spPr>
          <a:xfrm>
            <a:off x="1115616" y="332656"/>
            <a:ext cx="6624000" cy="5112568"/>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026" name="Picture 2" descr="F:\Молоховец\дом мижуева.bmp"/>
          <p:cNvPicPr>
            <a:picLocks noChangeAspect="1" noChangeArrowheads="1"/>
          </p:cNvPicPr>
          <p:nvPr/>
        </p:nvPicPr>
        <p:blipFill>
          <a:blip r:embed="rId3" cstate="print">
            <a:extLst>
              <a:ext uri="{28A0092B-C50C-407E-A947-70E740481C1C}">
                <a14:useLocalDpi xmlns:a14="http://schemas.microsoft.com/office/drawing/2010/main"/>
              </a:ext>
            </a:extLst>
          </a:blip>
          <a:srcRect t="1800"/>
          <a:stretch>
            <a:fillRect/>
          </a:stretch>
        </p:blipFill>
        <p:spPr bwMode="auto">
          <a:xfrm>
            <a:off x="1331640" y="548680"/>
            <a:ext cx="6192688" cy="4420812"/>
          </a:xfrm>
          <a:prstGeom prst="rect">
            <a:avLst/>
          </a:prstGeom>
          <a:ln>
            <a:noFill/>
          </a:ln>
          <a:effectLst>
            <a:outerShdw blurRad="292100" dist="139700" dir="2700000" algn="tl" rotWithShape="0">
              <a:srgbClr val="333333">
                <a:alpha val="65000"/>
              </a:srgbClr>
            </a:outerShdw>
          </a:effectLst>
        </p:spPr>
      </p:pic>
      <p:pic>
        <p:nvPicPr>
          <p:cNvPr id="8" name="Picture 4" descr="http://p0.citywalls.ru/photo_0-112.jpg?mt=127362580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59632" y="476672"/>
            <a:ext cx="6336000" cy="4484288"/>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3148417" y="5085184"/>
            <a:ext cx="2215671" cy="307777"/>
          </a:xfrm>
          <a:prstGeom prst="rect">
            <a:avLst/>
          </a:prstGeom>
        </p:spPr>
        <p:txBody>
          <a:bodyPr wrap="none">
            <a:spAutoFit/>
          </a:bodyPr>
          <a:lstStyle/>
          <a:p>
            <a:r>
              <a:rPr lang="ru-RU" sz="1400" i="1" dirty="0" smtClean="0">
                <a:solidFill>
                  <a:schemeClr val="accent1">
                    <a:lumMod val="50000"/>
                  </a:schemeClr>
                </a:solidFill>
                <a:latin typeface="Arial Narrow" pitchFamily="34" charset="0"/>
              </a:rPr>
              <a:t>Набережная р. Фонтанки, 26</a:t>
            </a:r>
            <a:endParaRPr lang="ru-RU" sz="1400" i="1" dirty="0">
              <a:solidFill>
                <a:schemeClr val="accent1">
                  <a:lumMod val="50000"/>
                </a:schemeClr>
              </a:solidFill>
            </a:endParaRPr>
          </a:p>
        </p:txBody>
      </p:sp>
    </p:spTree>
    <p:extLst>
      <p:ext uri="{BB962C8B-B14F-4D97-AF65-F5344CB8AC3E}">
        <p14:creationId xmlns:p14="http://schemas.microsoft.com/office/powerpoint/2010/main" val="95229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750"/>
                                        <p:tgtEl>
                                          <p:spTgt spid="1026"/>
                                        </p:tgtEl>
                                      </p:cBhvr>
                                    </p:animEffect>
                                  </p:childTnLst>
                                </p:cTn>
                              </p:par>
                            </p:childTnLst>
                          </p:cTn>
                        </p:par>
                        <p:par>
                          <p:cTn id="8" fill="hold">
                            <p:stCondLst>
                              <p:cond delay="1750"/>
                            </p:stCondLst>
                            <p:childTnLst>
                              <p:par>
                                <p:cTn id="9" presetID="10"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179512" y="188640"/>
            <a:ext cx="8712968" cy="6508317"/>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4860032" y="476672"/>
            <a:ext cx="3168352" cy="2308324"/>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Мир читателей Молоховец – разночинцы, образованные купцы, чиновники, земские служащие, литераторы и врачи, то есть новый средний класс, формирующийся на обломках русского сословного общества в результате реформ Александра II. </a:t>
            </a:r>
          </a:p>
          <a:p>
            <a:r>
              <a:rPr lang="ru-RU" sz="1400" dirty="0" smtClean="0">
                <a:solidFill>
                  <a:schemeClr val="accent4">
                    <a:lumMod val="50000"/>
                  </a:schemeClr>
                </a:solidFill>
                <a:latin typeface="Arial Narrow" pitchFamily="34" charset="0"/>
              </a:rPr>
              <a:t>      Но в то же время среди почитателей были и высокопоставленные лица.</a:t>
            </a:r>
          </a:p>
          <a:p>
            <a:endParaRPr lang="ru-RU" dirty="0" smtClean="0"/>
          </a:p>
        </p:txBody>
      </p:sp>
      <p:sp>
        <p:nvSpPr>
          <p:cNvPr id="4" name="Прямоугольник 2"/>
          <p:cNvSpPr>
            <a:spLocks noChangeArrowheads="1"/>
          </p:cNvSpPr>
          <p:nvPr/>
        </p:nvSpPr>
        <p:spPr bwMode="auto">
          <a:xfrm>
            <a:off x="395536" y="4781470"/>
            <a:ext cx="8135119" cy="1815882"/>
          </a:xfrm>
          <a:prstGeom prst="rect">
            <a:avLst/>
          </a:prstGeom>
          <a:noFill/>
          <a:ln w="9525">
            <a:noFill/>
            <a:miter lim="800000"/>
            <a:headEnd/>
            <a:tailEnd/>
          </a:ln>
        </p:spPr>
        <p:txBody>
          <a:bodyPr wrap="square">
            <a:spAutoFit/>
          </a:bodyPr>
          <a:lstStyle/>
          <a:p>
            <a:r>
              <a:rPr lang="ru-RU" sz="1400" dirty="0" smtClean="0">
                <a:solidFill>
                  <a:schemeClr val="accent4">
                    <a:lumMod val="50000"/>
                  </a:schemeClr>
                </a:solidFill>
                <a:latin typeface="Arial Narrow" pitchFamily="34" charset="0"/>
              </a:rPr>
              <a:t>      Из письма Елены Молоховец императрице Марии Федоровне с благодарностью за подарок и внимание, проявленное к ее книгам. 11 февраля 1894. </a:t>
            </a:r>
          </a:p>
          <a:p>
            <a:r>
              <a:rPr lang="ru-RU" sz="1400" dirty="0" smtClean="0">
                <a:solidFill>
                  <a:schemeClr val="accent4">
                    <a:lumMod val="50000"/>
                  </a:schemeClr>
                </a:solidFill>
                <a:latin typeface="Arial Narrow" pitchFamily="34" charset="0"/>
              </a:rPr>
              <a:t>      "</a:t>
            </a:r>
            <a:r>
              <a:rPr lang="ru-RU" sz="1400" dirty="0">
                <a:solidFill>
                  <a:schemeClr val="accent4">
                    <a:lumMod val="50000"/>
                  </a:schemeClr>
                </a:solidFill>
                <a:latin typeface="Arial Narrow" pitchFamily="34" charset="0"/>
              </a:rPr>
              <a:t>Я почувствовала радость от осознания того, что могу быть полезной моим соотечественникам, так как я могу сказать без хвастовства, что моя книга о домашнем хозяйстве, изданная в 1861 году, в эпоху отмены крепостного права, избавила от больших трудностей многих землевладельцев, когда они оказались внезапно без слуг, поваров, абсолютно не владея кулинарным искусством. Благодаря моей книге, наши русские дамы прекратили смущаться вести своё домашнее хозяйство и показываться у себя на кухне</a:t>
            </a:r>
            <a:r>
              <a:rPr lang="ru-RU" sz="1400" dirty="0" smtClean="0">
                <a:solidFill>
                  <a:schemeClr val="accent4">
                    <a:lumMod val="50000"/>
                  </a:schemeClr>
                </a:solidFill>
                <a:latin typeface="Arial Narrow" pitchFamily="34" charset="0"/>
              </a:rPr>
              <a:t>»</a:t>
            </a:r>
          </a:p>
          <a:p>
            <a:r>
              <a:rPr lang="ru-RU" sz="1400" dirty="0" smtClean="0">
                <a:solidFill>
                  <a:schemeClr val="accent4">
                    <a:lumMod val="50000"/>
                  </a:schemeClr>
                </a:solidFill>
                <a:latin typeface="Arial Narrow" pitchFamily="34" charset="0"/>
              </a:rPr>
              <a:t>      </a:t>
            </a:r>
            <a:endParaRPr lang="ru-RU" sz="1400" dirty="0">
              <a:solidFill>
                <a:schemeClr val="accent4">
                  <a:lumMod val="50000"/>
                </a:schemeClr>
              </a:solidFill>
              <a:latin typeface="Arial Narrow" pitchFamily="34" charset="0"/>
            </a:endParaRPr>
          </a:p>
        </p:txBody>
      </p:sp>
      <p:pic>
        <p:nvPicPr>
          <p:cNvPr id="8" name="Picture 2" descr="http://s.qguys.com/original/2/0/9/7034216_2099746819.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28184" y="2636912"/>
            <a:ext cx="1106364" cy="1686773"/>
          </a:xfrm>
          <a:prstGeom prst="rect">
            <a:avLst/>
          </a:prstGeom>
          <a:noFill/>
          <a:ln w="9525">
            <a:noFill/>
            <a:miter lim="800000"/>
            <a:headEnd/>
            <a:tailEnd/>
          </a:ln>
        </p:spPr>
      </p:pic>
      <p:pic>
        <p:nvPicPr>
          <p:cNvPr id="30722" name="Picture 2" descr="11940.jpg"/>
          <p:cNvPicPr>
            <a:picLocks noChangeAspect="1" noChangeArrowheads="1"/>
          </p:cNvPicPr>
          <p:nvPr/>
        </p:nvPicPr>
        <p:blipFill>
          <a:blip r:embed="rId4" cstate="print"/>
          <a:srcRect/>
          <a:stretch>
            <a:fillRect/>
          </a:stretch>
        </p:blipFill>
        <p:spPr bwMode="auto">
          <a:xfrm>
            <a:off x="448717" y="260648"/>
            <a:ext cx="4123283" cy="3463558"/>
          </a:xfrm>
          <a:prstGeom prst="rect">
            <a:avLst/>
          </a:prstGeom>
          <a:ln w="88900" cap="sq" cmpd="thickThin">
            <a:solidFill>
              <a:schemeClr val="accent5">
                <a:lumMod val="20000"/>
                <a:lumOff val="80000"/>
              </a:schemeClr>
            </a:solidFill>
            <a:prstDash val="solid"/>
            <a:miter lim="800000"/>
          </a:ln>
          <a:effectLst>
            <a:innerShdw blurRad="76200">
              <a:srgbClr val="000000"/>
            </a:innerShdw>
          </a:effectLst>
        </p:spPr>
      </p:pic>
      <p:sp>
        <p:nvSpPr>
          <p:cNvPr id="11" name="Прямоугольник 10"/>
          <p:cNvSpPr/>
          <p:nvPr/>
        </p:nvSpPr>
        <p:spPr>
          <a:xfrm>
            <a:off x="504056" y="3894147"/>
            <a:ext cx="4355976" cy="830997"/>
          </a:xfrm>
          <a:prstGeom prst="rect">
            <a:avLst/>
          </a:prstGeom>
        </p:spPr>
        <p:txBody>
          <a:bodyPr wrap="square">
            <a:spAutoFit/>
          </a:bodyPr>
          <a:lstStyle/>
          <a:p>
            <a:r>
              <a:rPr lang="ru-RU" sz="1200" i="1" dirty="0" smtClean="0">
                <a:solidFill>
                  <a:schemeClr val="accent1">
                    <a:lumMod val="50000"/>
                  </a:schemeClr>
                </a:solidFill>
                <a:latin typeface="Arial Narrow" pitchFamily="34" charset="0"/>
              </a:rPr>
              <a:t>Слева направо: цесаревич Николай, великий князь Георгий, императрица Мария Фёдоровна, великая княжна Ольга, великий князь Михаил, великая княжна Ксения и император Александр III. Ливадия, Крым. Май 1893</a:t>
            </a:r>
            <a:endParaRPr lang="ru-RU" sz="1200" i="1" dirty="0">
              <a:solidFill>
                <a:schemeClr val="accent1">
                  <a:lumMod val="50000"/>
                </a:schemeClr>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pic>
        <p:nvPicPr>
          <p:cNvPr id="20482" name="Picture 2" descr="http://koomaukblogimages.psychicphoneservice.co.uk/2012/02/w625/seancebw.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21150138">
            <a:off x="569698" y="527111"/>
            <a:ext cx="3096344" cy="1768632"/>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755576" y="2348880"/>
            <a:ext cx="4248472" cy="1600438"/>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a:t>
            </a:r>
          </a:p>
          <a:p>
            <a:r>
              <a:rPr lang="ru-RU" sz="1400" dirty="0" smtClean="0">
                <a:solidFill>
                  <a:schemeClr val="accent4">
                    <a:lumMod val="50000"/>
                  </a:schemeClr>
                </a:solidFill>
                <a:latin typeface="Arial Narrow" pitchFamily="34" charset="0"/>
              </a:rPr>
              <a:t>       В столице начался новый этап ее жизни. Интересы Елены Молоховец были чрезвычайно широки и многообразны. Увлеклась идеями спиритизма. Тогда это не было каким-то экзотическим хобби: в 1870-е годы в России возникла огромная мода на спиритизм. </a:t>
            </a:r>
          </a:p>
          <a:p>
            <a:endParaRPr lang="ru-RU" sz="1400" dirty="0" smtClean="0">
              <a:solidFill>
                <a:schemeClr val="accent4">
                  <a:lumMod val="50000"/>
                </a:schemeClr>
              </a:solidFill>
              <a:latin typeface="Arial Narrow" pitchFamily="34" charset="0"/>
            </a:endParaRPr>
          </a:p>
        </p:txBody>
      </p:sp>
      <p:grpSp>
        <p:nvGrpSpPr>
          <p:cNvPr id="13" name="Группа 12"/>
          <p:cNvGrpSpPr/>
          <p:nvPr/>
        </p:nvGrpSpPr>
        <p:grpSpPr>
          <a:xfrm>
            <a:off x="5364088" y="260648"/>
            <a:ext cx="3240000" cy="3888432"/>
            <a:chOff x="5364088" y="260648"/>
            <a:chExt cx="3240000" cy="3888432"/>
          </a:xfrm>
        </p:grpSpPr>
        <p:sp>
          <p:nvSpPr>
            <p:cNvPr id="11" name="Овал 10"/>
            <p:cNvSpPr/>
            <p:nvPr/>
          </p:nvSpPr>
          <p:spPr>
            <a:xfrm>
              <a:off x="5364088" y="260648"/>
              <a:ext cx="3240000" cy="3888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pic>
          <p:nvPicPr>
            <p:cNvPr id="37892" name="Picture 4" descr="http://www.tunnel.ru/i/post/62/624846/676227/at718311018.jpg"/>
            <p:cNvPicPr>
              <a:picLocks noChangeAspect="1" noChangeArrowheads="1"/>
            </p:cNvPicPr>
            <p:nvPr/>
          </p:nvPicPr>
          <p:blipFill>
            <a:blip r:embed="rId4" cstate="print"/>
            <a:srcRect/>
            <a:stretch>
              <a:fillRect/>
            </a:stretch>
          </p:blipFill>
          <p:spPr bwMode="auto">
            <a:xfrm>
              <a:off x="5580112" y="476672"/>
              <a:ext cx="3008134" cy="3672408"/>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grpSp>
      <p:sp>
        <p:nvSpPr>
          <p:cNvPr id="14" name="Прямоугольник 13"/>
          <p:cNvSpPr/>
          <p:nvPr/>
        </p:nvSpPr>
        <p:spPr>
          <a:xfrm>
            <a:off x="1691680" y="4221088"/>
            <a:ext cx="4572000" cy="1384995"/>
          </a:xfrm>
          <a:prstGeom prst="rect">
            <a:avLst/>
          </a:prstGeom>
        </p:spPr>
        <p:txBody>
          <a:bodyPr>
            <a:spAutoFit/>
          </a:bodyPr>
          <a:lstStyle/>
          <a:p>
            <a:r>
              <a:rPr lang="ru-RU" sz="1400" dirty="0" smtClean="0">
                <a:solidFill>
                  <a:schemeClr val="accent4">
                    <a:lumMod val="50000"/>
                  </a:schemeClr>
                </a:solidFill>
                <a:latin typeface="Arial Narrow" pitchFamily="34" charset="0"/>
              </a:rPr>
              <a:t>       Затем она решается издавать своего рода медицинскую энциклопедию с посвящением «Русскому народу» и со множеством целебных советов. Над некоторыми сегодня можно, конечно, посмеяться. Например, если потеют руки, то «весною взять по молодой лягушке и держать их в руках до тех пор, пока не околеют». </a:t>
            </a:r>
          </a:p>
        </p:txBody>
      </p:sp>
      <p:pic>
        <p:nvPicPr>
          <p:cNvPr id="20492" name="Picture 12" descr="http://lh5.googleusercontent.com/-ekGfdkaGffw/TYt8750a0wI/AAAAAAAAACY/HOuMGomJ1Yg/s1600/%25D0%25BB%25D1%258F%25D0%25B36.jpg"/>
          <p:cNvPicPr>
            <a:picLocks noChangeAspect="1" noChangeArrowheads="1"/>
          </p:cNvPicPr>
          <p:nvPr/>
        </p:nvPicPr>
        <p:blipFill>
          <a:blip r:embed="rId5"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6012160" y="5157192"/>
            <a:ext cx="1177709" cy="12150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0492"/>
                                        </p:tgtEl>
                                        <p:attrNameLst>
                                          <p:attrName>style.visibility</p:attrName>
                                        </p:attrNameLst>
                                      </p:cBhvr>
                                      <p:to>
                                        <p:strVal val="visible"/>
                                      </p:to>
                                    </p:set>
                                    <p:anim calcmode="lin" valueType="num">
                                      <p:cBhvr>
                                        <p:cTn id="7" dur="1000" fill="hold"/>
                                        <p:tgtEl>
                                          <p:spTgt spid="20492"/>
                                        </p:tgtEl>
                                        <p:attrNameLst>
                                          <p:attrName>ppt_w</p:attrName>
                                        </p:attrNameLst>
                                      </p:cBhvr>
                                      <p:tavLst>
                                        <p:tav tm="0">
                                          <p:val>
                                            <p:fltVal val="0"/>
                                          </p:val>
                                        </p:tav>
                                        <p:tav tm="100000">
                                          <p:val>
                                            <p:strVal val="#ppt_w"/>
                                          </p:val>
                                        </p:tav>
                                      </p:tavLst>
                                    </p:anim>
                                    <p:anim calcmode="lin" valueType="num">
                                      <p:cBhvr>
                                        <p:cTn id="8" dur="1000" fill="hold"/>
                                        <p:tgtEl>
                                          <p:spTgt spid="20492"/>
                                        </p:tgtEl>
                                        <p:attrNameLst>
                                          <p:attrName>ppt_h</p:attrName>
                                        </p:attrNameLst>
                                      </p:cBhvr>
                                      <p:tavLst>
                                        <p:tav tm="0">
                                          <p:val>
                                            <p:fltVal val="0"/>
                                          </p:val>
                                        </p:tav>
                                        <p:tav tm="100000">
                                          <p:val>
                                            <p:strVal val="#ppt_h"/>
                                          </p:val>
                                        </p:tav>
                                      </p:tavLst>
                                    </p:anim>
                                    <p:anim calcmode="lin" valueType="num">
                                      <p:cBhvr>
                                        <p:cTn id="9" dur="1000" fill="hold"/>
                                        <p:tgtEl>
                                          <p:spTgt spid="204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p:spPr>
      </p:pic>
      <p:sp>
        <p:nvSpPr>
          <p:cNvPr id="6" name="Прямоугольник 5"/>
          <p:cNvSpPr/>
          <p:nvPr/>
        </p:nvSpPr>
        <p:spPr>
          <a:xfrm>
            <a:off x="323528" y="260648"/>
            <a:ext cx="5184576" cy="2739211"/>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Елена Ивановна Молоховец становится активным публицистом. Издавала брошюры религиозного и патриотического содержания в защиту православной семьи, по проблемам монархизма. Занималась исследованием такого социального явления, как проституция. Выдвигала новые идеи по реформированию государственной системы (с увеличением числа министерств до 56), о чем даже писала Императору</a:t>
            </a:r>
          </a:p>
          <a:p>
            <a:r>
              <a:rPr lang="ru-RU" sz="1400" dirty="0" smtClean="0">
                <a:solidFill>
                  <a:schemeClr val="accent4">
                    <a:lumMod val="50000"/>
                  </a:schemeClr>
                </a:solidFill>
                <a:latin typeface="Arial Narrow" pitchFamily="34" charset="0"/>
              </a:rPr>
              <a:t>      В этот период ею написаны такие книги, как «Голос русской женщины, по поводу государственного и духовно-религиозно-нравственного возрождения России», «В защиту православно-русской семьи», «Монархизм, национализм  и православие» и др.</a:t>
            </a:r>
          </a:p>
          <a:p>
            <a:endParaRPr lang="ru-RU" dirty="0" smtClean="0">
              <a:solidFill>
                <a:schemeClr val="accent4">
                  <a:lumMod val="50000"/>
                </a:schemeClr>
              </a:solidFill>
              <a:latin typeface="Arial Narrow" pitchFamily="34" charset="0"/>
            </a:endParaRPr>
          </a:p>
        </p:txBody>
      </p:sp>
      <p:sp>
        <p:nvSpPr>
          <p:cNvPr id="7" name="Прямоугольник 6"/>
          <p:cNvSpPr/>
          <p:nvPr/>
        </p:nvSpPr>
        <p:spPr>
          <a:xfrm>
            <a:off x="755576" y="2636912"/>
            <a:ext cx="5688632" cy="1169551"/>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Нельзя утверждать, что на этом пути она преуспела, хотя ее имя и зазвучало в общественных кругах. Ее взгляды на современную политику, регулярно излагаемые в брошюрках, далеко не столь популярных, как ее кулинарные книги, современникам казались пародией</a:t>
            </a:r>
          </a:p>
          <a:p>
            <a:r>
              <a:rPr lang="ru-RU" sz="1400" dirty="0" smtClean="0">
                <a:solidFill>
                  <a:schemeClr val="accent4">
                    <a:lumMod val="50000"/>
                  </a:schemeClr>
                </a:solidFill>
                <a:latin typeface="Arial Narrow" pitchFamily="34" charset="0"/>
              </a:rPr>
              <a:t>       </a:t>
            </a:r>
          </a:p>
        </p:txBody>
      </p:sp>
      <p:pic>
        <p:nvPicPr>
          <p:cNvPr id="1026" name="Picture 2" descr="https://upload.wikimedia.org/wikipedia/commons/b/b3/Vasily_Rosanov_by_Ivan_Parkhomenko_1909.jpg"/>
          <p:cNvPicPr>
            <a:picLocks noChangeAspect="1" noChangeArrowheads="1"/>
          </p:cNvPicPr>
          <p:nvPr/>
        </p:nvPicPr>
        <p:blipFill>
          <a:blip r:embed="rId3" cstate="print"/>
          <a:srcRect/>
          <a:stretch>
            <a:fillRect/>
          </a:stretch>
        </p:blipFill>
        <p:spPr bwMode="auto">
          <a:xfrm>
            <a:off x="6300192" y="404664"/>
            <a:ext cx="1956581" cy="26828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1" name="Picture 7" descr="F:\Молоховец\New_W_2_15_.02.15_MAIN_640.jpg"/>
          <p:cNvPicPr>
            <a:picLocks noChangeAspect="1" noChangeArrowheads="1"/>
          </p:cNvPicPr>
          <p:nvPr/>
        </p:nvPicPr>
        <p:blipFill>
          <a:blip r:embed="rId4" cstate="print"/>
          <a:srcRect/>
          <a:stretch>
            <a:fillRect/>
          </a:stretch>
        </p:blipFill>
        <p:spPr bwMode="auto">
          <a:xfrm>
            <a:off x="323528" y="4005064"/>
            <a:ext cx="2448272" cy="295038"/>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6804248" y="3212976"/>
            <a:ext cx="1499128" cy="646331"/>
          </a:xfrm>
          <a:prstGeom prst="rect">
            <a:avLst/>
          </a:prstGeom>
          <a:noFill/>
        </p:spPr>
        <p:txBody>
          <a:bodyPr wrap="none" rtlCol="0">
            <a:spAutoFit/>
          </a:bodyPr>
          <a:lstStyle/>
          <a:p>
            <a:pPr algn="ctr"/>
            <a:r>
              <a:rPr lang="ru-RU" sz="1200" i="1" dirty="0" smtClean="0">
                <a:solidFill>
                  <a:schemeClr val="accent4">
                    <a:lumMod val="50000"/>
                  </a:schemeClr>
                </a:solidFill>
                <a:latin typeface="Arial Narrow" pitchFamily="34" charset="0"/>
              </a:rPr>
              <a:t>В.В. Розанов</a:t>
            </a:r>
          </a:p>
          <a:p>
            <a:pPr algn="ctr"/>
            <a:r>
              <a:rPr lang="ru-RU" sz="1200" i="1" dirty="0" smtClean="0">
                <a:solidFill>
                  <a:schemeClr val="accent4">
                    <a:lumMod val="50000"/>
                  </a:schemeClr>
                </a:solidFill>
                <a:latin typeface="Arial Narrow" pitchFamily="34" charset="0"/>
              </a:rPr>
              <a:t>Худ. И.К. Пархоменко,</a:t>
            </a:r>
          </a:p>
          <a:p>
            <a:pPr algn="ctr"/>
            <a:r>
              <a:rPr lang="ru-RU" sz="1200" i="1" dirty="0" smtClean="0">
                <a:solidFill>
                  <a:schemeClr val="accent4">
                    <a:lumMod val="50000"/>
                  </a:schemeClr>
                </a:solidFill>
                <a:latin typeface="Arial Narrow" pitchFamily="34" charset="0"/>
              </a:rPr>
              <a:t>1909 г.</a:t>
            </a:r>
          </a:p>
        </p:txBody>
      </p:sp>
      <p:sp>
        <p:nvSpPr>
          <p:cNvPr id="16" name="Прямоугольник 15"/>
          <p:cNvSpPr/>
          <p:nvPr/>
        </p:nvSpPr>
        <p:spPr>
          <a:xfrm>
            <a:off x="3275856" y="3933056"/>
            <a:ext cx="5472608" cy="2677656"/>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«В мае 1911 года она посылает свои книжки знаменитому Василию Розанову, в надежде на отзыв. Через несколько дней она даже посетит его. Розанов … вскоре опишет ее визит в газете "Новое время" и не пощадит хрупкую Елену. Перед ним - восьмидесятилетняя женщина, хорошо одетая, но худая, бледная, подавленная, со страдальческой улыбкой. Розанов приятно удивлен красивым русским языком ее цитат из Библии и чувствует жалость к ней, но у него нет времени, и ее книги ему не нужны: "Идите, идите... я умру через три недели, если стану разбирать присланные мне книги". Тот, кто сегодня заказывает религиозные книги Елены в Публичной библиотеке Санкт-Петербурга, увидит в некоторых из них маленький штамп: "</a:t>
            </a:r>
            <a:r>
              <a:rPr lang="ru-RU" sz="1400" dirty="0" err="1" smtClean="0">
                <a:solidFill>
                  <a:schemeClr val="accent4">
                    <a:lumMod val="50000"/>
                  </a:schemeClr>
                </a:solidFill>
                <a:latin typeface="Arial Narrow" pitchFamily="34" charset="0"/>
              </a:rPr>
              <a:t>Ex</a:t>
            </a:r>
            <a:r>
              <a:rPr lang="ru-RU" sz="1400" dirty="0" smtClean="0">
                <a:solidFill>
                  <a:schemeClr val="accent4">
                    <a:lumMod val="50000"/>
                  </a:schemeClr>
                </a:solidFill>
                <a:latin typeface="Arial Narrow" pitchFamily="34" charset="0"/>
              </a:rPr>
              <a:t> </a:t>
            </a:r>
            <a:r>
              <a:rPr lang="ru-RU" sz="1400" dirty="0" err="1" smtClean="0">
                <a:solidFill>
                  <a:schemeClr val="accent4">
                    <a:lumMod val="50000"/>
                  </a:schemeClr>
                </a:solidFill>
                <a:latin typeface="Arial Narrow" pitchFamily="34" charset="0"/>
              </a:rPr>
              <a:t>bibliothecae</a:t>
            </a:r>
            <a:r>
              <a:rPr lang="ru-RU" sz="1400" dirty="0" smtClean="0">
                <a:solidFill>
                  <a:schemeClr val="accent4">
                    <a:lumMod val="50000"/>
                  </a:schemeClr>
                </a:solidFill>
                <a:latin typeface="Arial Narrow" pitchFamily="34" charset="0"/>
              </a:rPr>
              <a:t> В. В. Розанова". Пусть критик не читал ее книги, но он их сохранил». (Э. </a:t>
            </a:r>
            <a:r>
              <a:rPr lang="ru-RU" sz="1400" dirty="0" err="1" smtClean="0">
                <a:solidFill>
                  <a:schemeClr val="accent4">
                    <a:lumMod val="50000"/>
                  </a:schemeClr>
                </a:solidFill>
                <a:latin typeface="Arial Narrow" pitchFamily="34" charset="0"/>
              </a:rPr>
              <a:t>Хартман</a:t>
            </a:r>
            <a:r>
              <a:rPr lang="ru-RU" sz="1400" dirty="0" smtClean="0">
                <a:solidFill>
                  <a:schemeClr val="accent4">
                    <a:lumMod val="50000"/>
                  </a:schemeClr>
                </a:solidFill>
                <a:latin typeface="Arial Narrow" pitchFamily="34" charset="0"/>
              </a:rPr>
              <a:t> «Елена Молоховец»)</a:t>
            </a:r>
          </a:p>
        </p:txBody>
      </p:sp>
      <p:grpSp>
        <p:nvGrpSpPr>
          <p:cNvPr id="20" name="Группа 19"/>
          <p:cNvGrpSpPr/>
          <p:nvPr/>
        </p:nvGrpSpPr>
        <p:grpSpPr>
          <a:xfrm>
            <a:off x="107504" y="4869160"/>
            <a:ext cx="3024336" cy="1296144"/>
            <a:chOff x="251520" y="4365104"/>
            <a:chExt cx="3024336" cy="1296144"/>
          </a:xfrm>
        </p:grpSpPr>
        <p:sp>
          <p:nvSpPr>
            <p:cNvPr id="18" name="Прямоугольник 17"/>
            <p:cNvSpPr/>
            <p:nvPr/>
          </p:nvSpPr>
          <p:spPr>
            <a:xfrm>
              <a:off x="251520" y="4365104"/>
              <a:ext cx="3024336" cy="1296144"/>
            </a:xfrm>
            <a:prstGeom prst="rect">
              <a:avLst/>
            </a:prstGeom>
            <a:solidFill>
              <a:schemeClr val="accent6">
                <a:lumMod val="20000"/>
                <a:lumOff val="80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323528" y="4437112"/>
              <a:ext cx="2949846" cy="1169551"/>
            </a:xfrm>
            <a:prstGeom prst="rect">
              <a:avLst/>
            </a:prstGeom>
            <a:noFill/>
          </p:spPr>
          <p:txBody>
            <a:bodyPr wrap="none" rtlCol="0">
              <a:spAutoFit/>
            </a:bodyPr>
            <a:lstStyle/>
            <a:p>
              <a:r>
                <a:rPr lang="ru-RU" sz="1400" b="1" dirty="0" smtClean="0">
                  <a:solidFill>
                    <a:schemeClr val="accent4">
                      <a:lumMod val="75000"/>
                    </a:schemeClr>
                  </a:solidFill>
                  <a:latin typeface="Arial Narrow" pitchFamily="34" charset="0"/>
                </a:rPr>
                <a:t>В.В. Розанов</a:t>
              </a:r>
            </a:p>
            <a:p>
              <a:r>
                <a:rPr lang="ru-RU" sz="1400" b="1" dirty="0" smtClean="0">
                  <a:solidFill>
                    <a:schemeClr val="accent4">
                      <a:lumMod val="75000"/>
                    </a:schemeClr>
                  </a:solidFill>
                  <a:latin typeface="Arial Narrow" pitchFamily="34" charset="0"/>
                </a:rPr>
                <a:t>Таинственная  посетительница</a:t>
              </a:r>
            </a:p>
            <a:p>
              <a:r>
                <a:rPr lang="ru-RU" sz="1400" b="1" i="1" dirty="0" smtClean="0">
                  <a:solidFill>
                    <a:schemeClr val="accent2">
                      <a:lumMod val="60000"/>
                      <a:lumOff val="40000"/>
                    </a:schemeClr>
                  </a:solidFill>
                  <a:latin typeface="Arial Narrow" pitchFamily="34" charset="0"/>
                </a:rPr>
                <a:t>Читать в электронном виде:</a:t>
              </a:r>
            </a:p>
            <a:p>
              <a:r>
                <a:rPr lang="en-US" sz="1400" dirty="0" smtClean="0">
                  <a:latin typeface="Arial Narrow" pitchFamily="34" charset="0"/>
                  <a:hlinkClick r:id="rId5"/>
                </a:rPr>
                <a:t>http://dugward.ru/library/rozanov/rozanov_</a:t>
              </a:r>
              <a:endParaRPr lang="ru-RU" sz="1200" dirty="0" smtClean="0">
                <a:latin typeface="Arial Narrow" pitchFamily="34" charset="0"/>
              </a:endParaRPr>
            </a:p>
            <a:p>
              <a:endParaRPr lang="ru-RU" sz="1400" b="1" i="1" dirty="0">
                <a:solidFill>
                  <a:schemeClr val="accent4">
                    <a:lumMod val="75000"/>
                  </a:schemeClr>
                </a:solidFill>
                <a:latin typeface="Arial Narrow" pitchFamily="34" charset="0"/>
              </a:endParaRPr>
            </a:p>
          </p:txBody>
        </p:sp>
      </p:grpSp>
      <p:sp>
        <p:nvSpPr>
          <p:cNvPr id="13" name="Прямоугольник 12"/>
          <p:cNvSpPr/>
          <p:nvPr/>
        </p:nvSpPr>
        <p:spPr>
          <a:xfrm>
            <a:off x="2843808" y="4869160"/>
            <a:ext cx="184731" cy="307777"/>
          </a:xfrm>
          <a:prstGeom prst="rect">
            <a:avLst/>
          </a:prstGeom>
        </p:spPr>
        <p:txBody>
          <a:bodyPr wrap="none">
            <a:spAutoFit/>
          </a:bodyPr>
          <a:lstStyle/>
          <a:p>
            <a:endParaRPr lang="ru-RU" sz="1400" i="1" dirty="0" smtClean="0">
              <a:solidFill>
                <a:schemeClr val="accent4">
                  <a:lumMod val="50000"/>
                </a:schemeClr>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395536" y="980728"/>
            <a:ext cx="5760640" cy="1815882"/>
          </a:xfrm>
          <a:prstGeom prst="rect">
            <a:avLst/>
          </a:prstGeom>
        </p:spPr>
        <p:txBody>
          <a:bodyPr wrap="square">
            <a:spAutoFit/>
          </a:bodyPr>
          <a:lstStyle/>
          <a:p>
            <a:r>
              <a:rPr lang="ru-RU" sz="1400" b="1" dirty="0" smtClean="0">
                <a:solidFill>
                  <a:schemeClr val="accent3">
                    <a:lumMod val="75000"/>
                  </a:schemeClr>
                </a:solidFill>
                <a:latin typeface="Arial Narrow" pitchFamily="34" charset="0"/>
              </a:rPr>
              <a:t>      Издания-хамелеоны</a:t>
            </a:r>
            <a:r>
              <a:rPr lang="ru-RU" sz="1400" dirty="0" smtClean="0">
                <a:solidFill>
                  <a:schemeClr val="accent4">
                    <a:lumMod val="50000"/>
                  </a:schemeClr>
                </a:solidFill>
                <a:latin typeface="Arial Narrow" pitchFamily="34" charset="0"/>
              </a:rPr>
              <a:t> появляются одно за другим. Выходят  «</a:t>
            </a:r>
            <a:r>
              <a:rPr lang="ru-RU" sz="1400" dirty="0">
                <a:solidFill>
                  <a:schemeClr val="accent4">
                    <a:lumMod val="50000"/>
                  </a:schemeClr>
                </a:solidFill>
                <a:latin typeface="Arial Narrow" pitchFamily="34" charset="0"/>
              </a:rPr>
              <a:t>Новый подарок молодым хозяйкам» некоего Мороховца. Мороховцов </a:t>
            </a:r>
            <a:r>
              <a:rPr lang="ru-RU" sz="1400" dirty="0" smtClean="0">
                <a:solidFill>
                  <a:schemeClr val="accent4">
                    <a:lumMod val="50000"/>
                  </a:schemeClr>
                </a:solidFill>
                <a:latin typeface="Arial Narrow" pitchFamily="34" charset="0"/>
              </a:rPr>
              <a:t>публикует «Полный подарок молодым хозяйкам», </a:t>
            </a:r>
            <a:r>
              <a:rPr lang="ru-RU" sz="1400" dirty="0" err="1" smtClean="0">
                <a:solidFill>
                  <a:schemeClr val="accent4">
                    <a:lumMod val="50000"/>
                  </a:schemeClr>
                </a:solidFill>
                <a:latin typeface="Arial Narrow" pitchFamily="34" charset="0"/>
              </a:rPr>
              <a:t>Малковец</a:t>
            </a:r>
            <a:r>
              <a:rPr lang="ru-RU" sz="1400" dirty="0" smtClean="0">
                <a:solidFill>
                  <a:schemeClr val="accent4">
                    <a:lumMod val="50000"/>
                  </a:schemeClr>
                </a:solidFill>
                <a:latin typeface="Arial Narrow" pitchFamily="34" charset="0"/>
              </a:rPr>
              <a:t> — «Дорогой подарок молодым хозяйкам» Е. </a:t>
            </a:r>
            <a:r>
              <a:rPr lang="ru-RU" sz="1400" dirty="0" err="1" smtClean="0">
                <a:solidFill>
                  <a:schemeClr val="accent4">
                    <a:lumMod val="50000"/>
                  </a:schemeClr>
                </a:solidFill>
                <a:latin typeface="Arial Narrow" pitchFamily="34" charset="0"/>
              </a:rPr>
              <a:t>Малоховская</a:t>
            </a:r>
            <a:r>
              <a:rPr lang="ru-RU" sz="1400" dirty="0" smtClean="0">
                <a:solidFill>
                  <a:schemeClr val="accent4">
                    <a:lumMod val="50000"/>
                  </a:schemeClr>
                </a:solidFill>
                <a:latin typeface="Arial Narrow" pitchFamily="34" charset="0"/>
              </a:rPr>
              <a:t>, не мудрствуя лукаво, выпускает кулинарную книгу «Подарок молодым хозяйкам». Откровенным апофеозом этого жульничества стал выход в Москве, в издательстве Коновалова, «Новейшей поварской книги», составленной «</a:t>
            </a:r>
            <a:r>
              <a:rPr lang="ru-RU" sz="1400" dirty="0" err="1" smtClean="0">
                <a:solidFill>
                  <a:schemeClr val="accent4">
                    <a:lumMod val="50000"/>
                  </a:schemeClr>
                </a:solidFill>
                <a:latin typeface="Arial Narrow" pitchFamily="34" charset="0"/>
              </a:rPr>
              <a:t>НЕМолоховец</a:t>
            </a:r>
            <a:r>
              <a:rPr lang="ru-RU" sz="1400" dirty="0" smtClean="0">
                <a:solidFill>
                  <a:schemeClr val="accent4">
                    <a:lumMod val="50000"/>
                  </a:schemeClr>
                </a:solidFill>
                <a:latin typeface="Arial Narrow" pitchFamily="34" charset="0"/>
              </a:rPr>
              <a:t>» </a:t>
            </a:r>
          </a:p>
          <a:p>
            <a:r>
              <a:rPr lang="ru-RU" sz="1400" dirty="0" smtClean="0">
                <a:solidFill>
                  <a:schemeClr val="accent4">
                    <a:lumMod val="50000"/>
                  </a:schemeClr>
                </a:solidFill>
                <a:latin typeface="Arial Narrow" pitchFamily="34" charset="0"/>
              </a:rPr>
              <a:t>. </a:t>
            </a:r>
            <a:endParaRPr lang="ru-RU" sz="1400" dirty="0">
              <a:solidFill>
                <a:schemeClr val="accent4">
                  <a:lumMod val="50000"/>
                </a:schemeClr>
              </a:solidFill>
              <a:latin typeface="Arial Narrow" pitchFamily="34" charset="0"/>
            </a:endParaRPr>
          </a:p>
        </p:txBody>
      </p:sp>
      <p:pic>
        <p:nvPicPr>
          <p:cNvPr id="21507" name="Picture 3" descr="http://static.ozone.ru/multimedia/books_covers/1005534697.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2613">
            <a:off x="7568636" y="1047620"/>
            <a:ext cx="974262" cy="1557039"/>
          </a:xfrm>
          <a:prstGeom prst="rect">
            <a:avLst/>
          </a:prstGeom>
          <a:ln>
            <a:noFill/>
          </a:ln>
          <a:effectLst>
            <a:outerShdw blurRad="292100" dist="139700" dir="2700000" algn="tl" rotWithShape="0">
              <a:srgbClr val="333333">
                <a:alpha val="65000"/>
              </a:srgbClr>
            </a:outerShdw>
          </a:effectLst>
        </p:spPr>
      </p:pic>
      <p:pic>
        <p:nvPicPr>
          <p:cNvPr id="3" name="Picture 2" descr="L:\Молоховец\ornamental-beautiful-chameleon-on-a-white-background_147541265.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323528" y="2492896"/>
            <a:ext cx="1144016" cy="1144016"/>
          </a:xfrm>
          <a:prstGeom prst="rect">
            <a:avLst/>
          </a:prstGeom>
          <a:noFill/>
        </p:spPr>
      </p:pic>
      <p:pic>
        <p:nvPicPr>
          <p:cNvPr id="1029" name="Picture 5" descr="L:\Молоховец\105827_3.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300192" y="980728"/>
            <a:ext cx="960107" cy="1440160"/>
          </a:xfrm>
          <a:prstGeom prst="rect">
            <a:avLst/>
          </a:prstGeom>
          <a:noFill/>
        </p:spPr>
      </p:pic>
      <p:pic>
        <p:nvPicPr>
          <p:cNvPr id="1032" name="Picture 8" descr="L:\Молоховец\1438298500_noveyshaya-povarskaya-kniga-1909_page_001-400.jpg"/>
          <p:cNvPicPr>
            <a:picLocks noChangeAspect="1" noChangeArrowheads="1"/>
          </p:cNvPicPr>
          <p:nvPr/>
        </p:nvPicPr>
        <p:blipFill>
          <a:blip r:embed="rId6" cstate="print"/>
          <a:srcRect/>
          <a:stretch>
            <a:fillRect/>
          </a:stretch>
        </p:blipFill>
        <p:spPr bwMode="auto">
          <a:xfrm>
            <a:off x="7020272" y="2132856"/>
            <a:ext cx="1083216" cy="1440160"/>
          </a:xfrm>
          <a:prstGeom prst="rect">
            <a:avLst/>
          </a:prstGeom>
          <a:ln>
            <a:noFill/>
          </a:ln>
          <a:effectLst>
            <a:outerShdw blurRad="292100" dist="139700" dir="2700000" algn="tl" rotWithShape="0">
              <a:srgbClr val="333333">
                <a:alpha val="65000"/>
              </a:srgbClr>
            </a:outerShdw>
          </a:effectLst>
        </p:spPr>
      </p:pic>
      <p:pic>
        <p:nvPicPr>
          <p:cNvPr id="1034" name="Picture 10" descr="L:\Молоховец\Копия (3) у.jpg"/>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a:ext>
            </a:extLst>
          </a:blip>
          <a:srcRect b="-4346"/>
          <a:stretch>
            <a:fillRect/>
          </a:stretch>
        </p:blipFill>
        <p:spPr bwMode="auto">
          <a:xfrm>
            <a:off x="1763688" y="2348880"/>
            <a:ext cx="4189601" cy="1432701"/>
          </a:xfrm>
          <a:prstGeom prst="cloudCallout">
            <a:avLst/>
          </a:prstGeom>
          <a:noFill/>
          <a:ln>
            <a:solidFill>
              <a:schemeClr val="bg1"/>
            </a:solidFill>
          </a:ln>
        </p:spPr>
      </p:pic>
      <p:pic>
        <p:nvPicPr>
          <p:cNvPr id="1035" name="Picture 11" descr="L:\Молоховец\Копия (4) у.jpg"/>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79712" y="5157192"/>
            <a:ext cx="4176464" cy="1308483"/>
          </a:xfrm>
          <a:prstGeom prst="cloudCallout">
            <a:avLst/>
          </a:prstGeom>
          <a:noFill/>
          <a:ln>
            <a:solidFill>
              <a:schemeClr val="bg1"/>
            </a:solidFill>
          </a:ln>
        </p:spPr>
      </p:pic>
      <p:pic>
        <p:nvPicPr>
          <p:cNvPr id="22" name="Picture 2" descr="L:\Молоховец\ornamental-beautiful-chameleon-on-a-white-background_147541265.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flipH="1">
            <a:off x="6732240" y="5085184"/>
            <a:ext cx="1144016" cy="1144016"/>
          </a:xfrm>
          <a:prstGeom prst="rect">
            <a:avLst/>
          </a:prstGeom>
          <a:noFill/>
        </p:spPr>
      </p:pic>
      <p:pic>
        <p:nvPicPr>
          <p:cNvPr id="21505" name="Picture 1" descr="F:\Молоховец\у.jpg"/>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5576" y="3501008"/>
            <a:ext cx="1251449" cy="2016224"/>
          </a:xfrm>
          <a:prstGeom prst="rect">
            <a:avLst/>
          </a:prstGeom>
          <a:ln>
            <a:noFill/>
          </a:ln>
          <a:effectLst>
            <a:outerShdw blurRad="292100" dist="139700" dir="2700000" algn="tl" rotWithShape="0">
              <a:srgbClr val="333333">
                <a:alpha val="65000"/>
              </a:srgbClr>
            </a:outerShdw>
          </a:effectLst>
        </p:spPr>
      </p:pic>
      <p:sp>
        <p:nvSpPr>
          <p:cNvPr id="14" name="Прямоугольник 13"/>
          <p:cNvSpPr/>
          <p:nvPr/>
        </p:nvSpPr>
        <p:spPr>
          <a:xfrm>
            <a:off x="395536" y="188640"/>
            <a:ext cx="8424936" cy="738664"/>
          </a:xfrm>
          <a:prstGeom prst="rect">
            <a:avLst/>
          </a:prstGeom>
        </p:spPr>
        <p:txBody>
          <a:bodyPr wrap="square">
            <a:spAutoFit/>
          </a:bodyPr>
          <a:lstStyle/>
          <a:p>
            <a:r>
              <a:rPr lang="ru-RU" dirty="0" smtClean="0">
                <a:solidFill>
                  <a:schemeClr val="accent4">
                    <a:lumMod val="50000"/>
                  </a:schemeClr>
                </a:solidFill>
                <a:latin typeface="Arial Narrow" pitchFamily="34" charset="0"/>
              </a:rPr>
              <a:t>       </a:t>
            </a:r>
            <a:r>
              <a:rPr lang="ru-RU" sz="1200" dirty="0" smtClean="0">
                <a:solidFill>
                  <a:schemeClr val="accent4">
                    <a:lumMod val="50000"/>
                  </a:schemeClr>
                </a:solidFill>
                <a:latin typeface="Arial Narrow" pitchFamily="34" charset="0"/>
              </a:rPr>
              <a:t>Зато куда большую известность продолжают приносить Молоховец многочисленные издания ее главной книги. Она продолжает редактировать и дополнять ее, опираясь на многочисленные устные и письменные советы хозяек. Вводит в нее новые разделы и новые продукты.  И… постоянно борется с «пиратскими» вариантами своих трудов, то и дело появляющимися на книжном рынке…</a:t>
            </a:r>
            <a:endParaRPr lang="ru-RU" sz="1600" dirty="0"/>
          </a:p>
        </p:txBody>
      </p:sp>
      <p:sp>
        <p:nvSpPr>
          <p:cNvPr id="16" name="Прямоугольник 15"/>
          <p:cNvSpPr/>
          <p:nvPr/>
        </p:nvSpPr>
        <p:spPr>
          <a:xfrm>
            <a:off x="2123728" y="3701350"/>
            <a:ext cx="6624736" cy="1815882"/>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В 1907 году газета "Новое время" напечатала обращение Елены Молоховец к издателям и читателям, в котором она призывала не издавать фальшивых версий ее сочинений и не покупать их. Обращение не дало результатов. </a:t>
            </a:r>
          </a:p>
          <a:p>
            <a:r>
              <a:rPr lang="ru-RU" sz="1400" dirty="0" smtClean="0">
                <a:solidFill>
                  <a:schemeClr val="accent4">
                    <a:lumMod val="50000"/>
                  </a:schemeClr>
                </a:solidFill>
                <a:latin typeface="Arial Narrow" pitchFamily="34" charset="0"/>
              </a:rPr>
              <a:t>    На титульном листе последних изданий "Подарка молодым хозяйкам" можно увидеть грозное предупреждение: "Подделка как названия моей книги "Подарок молодым хозяйкам", так и моей фамилии будет преследоваться судебным порядком". А в качестве сертификата подлинности на каждом экземпляре книги имелся оттиск автографа автора.</a:t>
            </a:r>
            <a:r>
              <a:rPr lang="ru-RU" sz="1400" dirty="0" smtClean="0"/>
              <a:t/>
            </a:r>
            <a:br>
              <a:rPr lang="ru-RU" sz="1400" dirty="0" smtClean="0"/>
            </a:br>
            <a:endParaRPr lang="ru-RU" sz="1400" dirty="0"/>
          </a:p>
        </p:txBody>
      </p:sp>
    </p:spTree>
    <p:extLst>
      <p:ext uri="{BB962C8B-B14F-4D97-AF65-F5344CB8AC3E}">
        <p14:creationId xmlns:p14="http://schemas.microsoft.com/office/powerpoint/2010/main" val="113160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57346" name="Rectangle 2"/>
          <p:cNvSpPr>
            <a:spLocks noChangeArrowheads="1"/>
          </p:cNvSpPr>
          <p:nvPr/>
        </p:nvSpPr>
        <p:spPr bwMode="auto">
          <a:xfrm>
            <a:off x="2483768" y="1953127"/>
            <a:ext cx="417646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ru-RU" sz="1400" dirty="0" smtClean="0">
                <a:solidFill>
                  <a:schemeClr val="accent4">
                    <a:lumMod val="50000"/>
                  </a:schemeClr>
                </a:solidFill>
                <a:latin typeface="Arial Narrow" pitchFamily="34" charset="0"/>
              </a:rPr>
              <a:t>«…Обеды:</a:t>
            </a:r>
          </a:p>
          <a:p>
            <a:pPr marR="0" lvl="0" indent="0" fontAlgn="base">
              <a:lnSpc>
                <a:spcPct val="100000"/>
              </a:lnSpc>
              <a:spcBef>
                <a:spcPct val="0"/>
              </a:spcBef>
              <a:spcAft>
                <a:spcPct val="0"/>
              </a:spcAft>
              <a:buClrTx/>
              <a:buSzTx/>
              <a:buFontTx/>
              <a:buNone/>
              <a:tabLst/>
            </a:pPr>
            <a:r>
              <a:rPr lang="ru-RU" sz="1400" dirty="0" smtClean="0">
                <a:solidFill>
                  <a:schemeClr val="accent4">
                    <a:lumMod val="50000"/>
                  </a:schemeClr>
                </a:solidFill>
                <a:latin typeface="Arial Narrow" pitchFamily="34" charset="0"/>
              </a:rPr>
              <a:t>1) Щи с щеглами.</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2) Дубоносы фри.</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3) Чижи под соусом.</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4) Грудной чай с мёдом.</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5) Мороженое из снегирей. (Сей обед в книге г-жи </a:t>
            </a:r>
          </a:p>
          <a:p>
            <a:pPr marR="0" lvl="0" indent="0" fontAlgn="base">
              <a:lnSpc>
                <a:spcPct val="100000"/>
              </a:lnSpc>
              <a:spcBef>
                <a:spcPct val="0"/>
              </a:spcBef>
              <a:spcAft>
                <a:spcPct val="0"/>
              </a:spcAft>
              <a:buClrTx/>
              <a:buSzTx/>
              <a:buFontTx/>
              <a:buNone/>
              <a:tabLst/>
            </a:pPr>
            <a:r>
              <a:rPr lang="ru-RU" sz="1400" dirty="0" smtClean="0">
                <a:solidFill>
                  <a:schemeClr val="accent4">
                    <a:lumMod val="50000"/>
                  </a:schemeClr>
                </a:solidFill>
                <a:latin typeface="Arial Narrow" pitchFamily="34" charset="0"/>
              </a:rPr>
              <a:t>Ольги Молоховец  называется «обедом певчих».) </a:t>
            </a:r>
          </a:p>
        </p:txBody>
      </p:sp>
      <p:pic>
        <p:nvPicPr>
          <p:cNvPr id="57348" name="Picture 4" descr="http://www.soyuz.ru/afisha/anton_chekhov/pic2_l.jpg"/>
          <p:cNvPicPr>
            <a:picLocks noChangeAspect="1" noChangeArrowheads="1"/>
          </p:cNvPicPr>
          <p:nvPr/>
        </p:nvPicPr>
        <p:blipFill>
          <a:blip r:embed="rId3" cstate="print"/>
          <a:srcRect/>
          <a:stretch>
            <a:fillRect/>
          </a:stretch>
        </p:blipFill>
        <p:spPr bwMode="auto">
          <a:xfrm>
            <a:off x="323528" y="404664"/>
            <a:ext cx="2017812" cy="2501420"/>
          </a:xfrm>
          <a:prstGeom prst="ellipse">
            <a:avLst/>
          </a:prstGeom>
          <a:noFill/>
          <a:ln>
            <a:solidFill>
              <a:schemeClr val="accent5">
                <a:lumMod val="20000"/>
                <a:lumOff val="80000"/>
              </a:schemeClr>
            </a:solidFill>
          </a:ln>
        </p:spPr>
      </p:pic>
      <p:pic>
        <p:nvPicPr>
          <p:cNvPr id="57349" name="Picture 5" descr="F:\Молоховец\антон и николай чеховы 1982 г. февраль.jpg"/>
          <p:cNvPicPr>
            <a:picLocks noChangeAspect="1" noChangeArrowheads="1"/>
          </p:cNvPicPr>
          <p:nvPr/>
        </p:nvPicPr>
        <p:blipFill>
          <a:blip r:embed="rId4" cstate="print"/>
          <a:srcRect/>
          <a:stretch>
            <a:fillRect/>
          </a:stretch>
        </p:blipFill>
        <p:spPr bwMode="auto">
          <a:xfrm rot="617842">
            <a:off x="6637878" y="448784"/>
            <a:ext cx="1825402" cy="25495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Прямоугольник 6"/>
          <p:cNvSpPr/>
          <p:nvPr/>
        </p:nvSpPr>
        <p:spPr>
          <a:xfrm>
            <a:off x="2627784" y="404664"/>
            <a:ext cx="4248472" cy="1600438"/>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Русская литература того времени откликнулась</a:t>
            </a:r>
          </a:p>
          <a:p>
            <a:r>
              <a:rPr lang="ru-RU" sz="1400" dirty="0" smtClean="0">
                <a:solidFill>
                  <a:schemeClr val="accent4">
                    <a:lumMod val="50000"/>
                  </a:schemeClr>
                </a:solidFill>
                <a:latin typeface="Arial Narrow" pitchFamily="34" charset="0"/>
              </a:rPr>
              <a:t> на «Подарок молодым хозяйкам» пародиями.</a:t>
            </a:r>
          </a:p>
          <a:p>
            <a:r>
              <a:rPr lang="ru-RU" sz="1400" dirty="0" smtClean="0">
                <a:solidFill>
                  <a:schemeClr val="accent4">
                    <a:lumMod val="50000"/>
                  </a:schemeClr>
                </a:solidFill>
                <a:latin typeface="Arial Narrow" pitchFamily="34" charset="0"/>
              </a:rPr>
              <a:t>       Над Молоховец насмешничал молодой Чехов.</a:t>
            </a:r>
          </a:p>
          <a:p>
            <a:r>
              <a:rPr lang="ru-RU" sz="1400" dirty="0" smtClean="0">
                <a:solidFill>
                  <a:schemeClr val="accent4">
                    <a:lumMod val="50000"/>
                  </a:schemeClr>
                </a:solidFill>
                <a:latin typeface="Arial Narrow" pitchFamily="34" charset="0"/>
              </a:rPr>
              <a:t> В журнале «Будильник» был напечатан «Календарь «Будильника» на 1882 год с явным намёком на </a:t>
            </a:r>
          </a:p>
          <a:p>
            <a:r>
              <a:rPr lang="ru-RU" sz="1400" dirty="0" smtClean="0">
                <a:solidFill>
                  <a:schemeClr val="accent4">
                    <a:lumMod val="50000"/>
                  </a:schemeClr>
                </a:solidFill>
                <a:latin typeface="Arial Narrow" pitchFamily="34" charset="0"/>
              </a:rPr>
              <a:t>творение Е. Молоховец:</a:t>
            </a:r>
          </a:p>
          <a:p>
            <a:endParaRPr lang="ru-RU" sz="1400" dirty="0" smtClean="0">
              <a:solidFill>
                <a:schemeClr val="accent4">
                  <a:lumMod val="50000"/>
                </a:schemeClr>
              </a:solidFill>
              <a:latin typeface="Arial Narrow" pitchFamily="34" charset="0"/>
            </a:endParaRPr>
          </a:p>
        </p:txBody>
      </p:sp>
      <p:sp>
        <p:nvSpPr>
          <p:cNvPr id="12" name="TextBox 11"/>
          <p:cNvSpPr txBox="1"/>
          <p:nvPr/>
        </p:nvSpPr>
        <p:spPr>
          <a:xfrm>
            <a:off x="899592" y="3717032"/>
            <a:ext cx="5780750" cy="954107"/>
          </a:xfrm>
          <a:prstGeom prst="rect">
            <a:avLst/>
          </a:prstGeom>
          <a:noFill/>
        </p:spPr>
        <p:txBody>
          <a:bodyPr wrap="none" rtlCol="0">
            <a:spAutoFit/>
          </a:bodyPr>
          <a:lstStyle/>
          <a:p>
            <a:r>
              <a:rPr lang="ru-RU" sz="1400" dirty="0" smtClean="0">
                <a:solidFill>
                  <a:schemeClr val="accent4">
                    <a:lumMod val="50000"/>
                  </a:schemeClr>
                </a:solidFill>
                <a:latin typeface="Arial Narrow" pitchFamily="34" charset="0"/>
              </a:rPr>
              <a:t>Примечания к календарю</a:t>
            </a:r>
          </a:p>
          <a:p>
            <a:pPr marL="342900" indent="-342900">
              <a:buAutoNum type="arabicPeriod"/>
            </a:pPr>
            <a:r>
              <a:rPr lang="ru-RU" sz="1400" dirty="0" smtClean="0">
                <a:solidFill>
                  <a:schemeClr val="accent4">
                    <a:lumMod val="50000"/>
                  </a:schemeClr>
                </a:solidFill>
                <a:latin typeface="Arial Narrow" pitchFamily="34" charset="0"/>
              </a:rPr>
              <a:t>Г-же Ольге Молоховец: вы пишите нам, что наши обеды просто объеденье,</a:t>
            </a:r>
          </a:p>
          <a:p>
            <a:pPr marL="342900" indent="-342900"/>
            <a:r>
              <a:rPr lang="ru-RU" sz="1400" dirty="0" smtClean="0">
                <a:solidFill>
                  <a:schemeClr val="accent4">
                    <a:lumMod val="50000"/>
                  </a:schemeClr>
                </a:solidFill>
                <a:latin typeface="Arial Narrow" pitchFamily="34" charset="0"/>
              </a:rPr>
              <a:t> и просите у нас, чтобы мы позволили вам перепечатать эти обеды в своей</a:t>
            </a:r>
          </a:p>
          <a:p>
            <a:pPr marL="342900" indent="-342900"/>
            <a:r>
              <a:rPr lang="ru-RU" sz="1400" dirty="0" smtClean="0">
                <a:solidFill>
                  <a:schemeClr val="accent4">
                    <a:lumMod val="50000"/>
                  </a:schemeClr>
                </a:solidFill>
                <a:latin typeface="Arial Narrow" pitchFamily="34" charset="0"/>
              </a:rPr>
              <a:t>«Подарок молодым хозяйкам». Сделайте одолжение!..»</a:t>
            </a:r>
            <a:endParaRPr lang="ru-RU" sz="1400" dirty="0">
              <a:solidFill>
                <a:schemeClr val="accent4">
                  <a:lumMod val="50000"/>
                </a:schemeClr>
              </a:solidFill>
              <a:latin typeface="Arial Narrow" pitchFamily="34" charset="0"/>
            </a:endParaRPr>
          </a:p>
        </p:txBody>
      </p:sp>
      <p:sp>
        <p:nvSpPr>
          <p:cNvPr id="13" name="Прямоугольник 12"/>
          <p:cNvSpPr/>
          <p:nvPr/>
        </p:nvSpPr>
        <p:spPr>
          <a:xfrm>
            <a:off x="3275856" y="5409320"/>
            <a:ext cx="4572000" cy="900000"/>
          </a:xfrm>
          <a:prstGeom prst="rect">
            <a:avLst/>
          </a:prstGeom>
        </p:spPr>
        <p:txBody>
          <a:bodyPr wrap="square">
            <a:spAutoFit/>
          </a:bodyPr>
          <a:lstStyle/>
          <a:p>
            <a:r>
              <a:rPr lang="ru-RU" sz="1200" i="1" dirty="0" smtClean="0">
                <a:latin typeface="Arial Narrow" pitchFamily="34" charset="0"/>
              </a:rPr>
              <a:t>Чехов А. П. </a:t>
            </a:r>
            <a:r>
              <a:rPr lang="ru-RU" sz="1200" b="1" dirty="0" smtClean="0">
                <a:latin typeface="Arial Narrow" pitchFamily="34" charset="0"/>
              </a:rPr>
              <a:t>Календарь «Будильника» на 1882 год</a:t>
            </a:r>
            <a:r>
              <a:rPr lang="ru-RU" sz="1200" dirty="0" smtClean="0">
                <a:latin typeface="Arial Narrow" pitchFamily="34" charset="0"/>
              </a:rPr>
              <a:t> // Чехов А. П. Полное собрание сочинений и писем: В 30 т. </a:t>
            </a:r>
          </a:p>
          <a:p>
            <a:r>
              <a:rPr lang="ru-RU" sz="1200" dirty="0" smtClean="0">
                <a:latin typeface="Arial Narrow" pitchFamily="34" charset="0"/>
              </a:rPr>
              <a:t>Т. 1. [Рассказы. Повести. Юморески], 1880—1882. — М.: Наука, </a:t>
            </a:r>
            <a:r>
              <a:rPr lang="ru-RU" sz="1200" b="1" dirty="0" smtClean="0">
                <a:latin typeface="Arial Narrow" pitchFamily="34" charset="0"/>
              </a:rPr>
              <a:t>1974</a:t>
            </a:r>
            <a:r>
              <a:rPr lang="ru-RU" sz="1200" dirty="0" smtClean="0">
                <a:latin typeface="Arial Narrow" pitchFamily="34" charset="0"/>
              </a:rPr>
              <a:t>. — С. 143—158. </a:t>
            </a:r>
          </a:p>
          <a:p>
            <a:r>
              <a:rPr lang="ru-RU" sz="1200" dirty="0" smtClean="0">
                <a:latin typeface="Arial Narrow" pitchFamily="34" charset="0"/>
              </a:rPr>
              <a:t/>
            </a:r>
            <a:br>
              <a:rPr lang="ru-RU" sz="1200" dirty="0" smtClean="0">
                <a:latin typeface="Arial Narrow" pitchFamily="34" charset="0"/>
              </a:rPr>
            </a:br>
            <a:r>
              <a:rPr lang="ru-RU" sz="1200" dirty="0" smtClean="0">
                <a:latin typeface="Arial Narrow" pitchFamily="34" charset="0"/>
              </a:rPr>
              <a:t/>
            </a:r>
            <a:br>
              <a:rPr lang="ru-RU" sz="1200" dirty="0" smtClean="0">
                <a:latin typeface="Arial Narrow" pitchFamily="34" charset="0"/>
              </a:rPr>
            </a:br>
            <a:r>
              <a:rPr lang="ru-RU" sz="1200" dirty="0" smtClean="0">
                <a:latin typeface="Arial Narrow" pitchFamily="34" charset="0"/>
              </a:rPr>
              <a:t/>
            </a:r>
            <a:br>
              <a:rPr lang="ru-RU" sz="1200" dirty="0" smtClean="0">
                <a:latin typeface="Arial Narrow" pitchFamily="34" charset="0"/>
              </a:rPr>
            </a:br>
            <a:r>
              <a:rPr lang="ru-RU" sz="1200" dirty="0" smtClean="0"/>
              <a:t/>
            </a:r>
            <a:br>
              <a:rPr lang="ru-RU" sz="1200" dirty="0" smtClean="0"/>
            </a:br>
            <a:endParaRPr lang="ru-RU" sz="1200" dirty="0"/>
          </a:p>
        </p:txBody>
      </p:sp>
      <p:pic>
        <p:nvPicPr>
          <p:cNvPr id="17413" name="Picture 5" descr="http://www.knigaplus.ru/images/cms/data/import_files/ac/polnoe_sobranie_sochinenij_i_pisem_v_30_tomah_pis_ma_v_12_tomah_tom_5_pis_ma_mart_1892-1894.jpe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95736" y="4797152"/>
            <a:ext cx="934904" cy="1368152"/>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6804248" y="3212976"/>
            <a:ext cx="1463862" cy="892552"/>
          </a:xfrm>
          <a:prstGeom prst="rect">
            <a:avLst/>
          </a:prstGeom>
          <a:noFill/>
        </p:spPr>
        <p:txBody>
          <a:bodyPr wrap="none" rtlCol="0">
            <a:spAutoFit/>
          </a:bodyPr>
          <a:lstStyle/>
          <a:p>
            <a:pPr marL="342900" indent="-342900" algn="ctr"/>
            <a:r>
              <a:rPr lang="ru-RU" sz="1200" i="1" dirty="0" smtClean="0">
                <a:solidFill>
                  <a:schemeClr val="accent1">
                    <a:lumMod val="50000"/>
                  </a:schemeClr>
                </a:solidFill>
                <a:latin typeface="Arial Narrow" pitchFamily="34" charset="0"/>
              </a:rPr>
              <a:t>А.П. Чехов с братом </a:t>
            </a:r>
          </a:p>
          <a:p>
            <a:pPr marL="342900" indent="-342900" algn="ctr"/>
            <a:r>
              <a:rPr lang="ru-RU" sz="1200" i="1" dirty="0" smtClean="0">
                <a:solidFill>
                  <a:schemeClr val="accent1">
                    <a:lumMod val="50000"/>
                  </a:schemeClr>
                </a:solidFill>
                <a:latin typeface="Arial Narrow" pitchFamily="34" charset="0"/>
              </a:rPr>
              <a:t>Николаем  вместе </a:t>
            </a:r>
            <a:endParaRPr lang="ru-RU" sz="1400" i="1" dirty="0" smtClean="0">
              <a:solidFill>
                <a:schemeClr val="accent1">
                  <a:lumMod val="50000"/>
                </a:schemeClr>
              </a:solidFill>
              <a:latin typeface="Arial Narrow" pitchFamily="34" charset="0"/>
            </a:endParaRPr>
          </a:p>
          <a:p>
            <a:pPr marL="342900" indent="-342900" algn="ctr"/>
            <a:r>
              <a:rPr lang="ru-RU" sz="1400" i="1" dirty="0" smtClean="0">
                <a:solidFill>
                  <a:schemeClr val="accent1">
                    <a:lumMod val="50000"/>
                  </a:schemeClr>
                </a:solidFill>
                <a:latin typeface="Arial Narrow" pitchFamily="34" charset="0"/>
              </a:rPr>
              <a:t>сотрудничали </a:t>
            </a:r>
          </a:p>
          <a:p>
            <a:pPr marL="342900" indent="-342900" algn="ctr"/>
            <a:r>
              <a:rPr lang="ru-RU" sz="1400" i="1" dirty="0" smtClean="0">
                <a:solidFill>
                  <a:schemeClr val="accent1">
                    <a:lumMod val="50000"/>
                  </a:schemeClr>
                </a:solidFill>
                <a:latin typeface="Arial Narrow" pitchFamily="34" charset="0"/>
              </a:rPr>
              <a:t>в «Будильнике»</a:t>
            </a:r>
          </a:p>
        </p:txBody>
      </p:sp>
      <p:sp>
        <p:nvSpPr>
          <p:cNvPr id="19" name="TextBox 18"/>
          <p:cNvSpPr txBox="1"/>
          <p:nvPr/>
        </p:nvSpPr>
        <p:spPr>
          <a:xfrm>
            <a:off x="971600" y="3068960"/>
            <a:ext cx="599843" cy="276999"/>
          </a:xfrm>
          <a:prstGeom prst="rect">
            <a:avLst/>
          </a:prstGeom>
          <a:noFill/>
        </p:spPr>
        <p:txBody>
          <a:bodyPr wrap="none" rtlCol="0">
            <a:spAutoFit/>
          </a:bodyPr>
          <a:lstStyle/>
          <a:p>
            <a:pPr marL="342900" indent="-342900" algn="ctr"/>
            <a:r>
              <a:rPr lang="ru-RU" sz="1200" i="1" dirty="0" smtClean="0">
                <a:solidFill>
                  <a:schemeClr val="accent1">
                    <a:lumMod val="50000"/>
                  </a:schemeClr>
                </a:solidFill>
                <a:latin typeface="Arial Narrow" pitchFamily="34" charset="0"/>
              </a:rPr>
              <a:t>1883 г.</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1000" fill="hold"/>
                                        <p:tgtEl>
                                          <p:spTgt spid="17413"/>
                                        </p:tgtEl>
                                        <p:attrNameLst>
                                          <p:attrName>ppt_w</p:attrName>
                                        </p:attrNameLst>
                                      </p:cBhvr>
                                      <p:tavLst>
                                        <p:tav tm="0">
                                          <p:val>
                                            <p:strVal val="#ppt_w*0.70"/>
                                          </p:val>
                                        </p:tav>
                                        <p:tav tm="100000">
                                          <p:val>
                                            <p:strVal val="#ppt_w"/>
                                          </p:val>
                                        </p:tav>
                                      </p:tavLst>
                                    </p:anim>
                                    <p:anim calcmode="lin" valueType="num">
                                      <p:cBhvr>
                                        <p:cTn id="8" dur="1000" fill="hold"/>
                                        <p:tgtEl>
                                          <p:spTgt spid="17413"/>
                                        </p:tgtEl>
                                        <p:attrNameLst>
                                          <p:attrName>ppt_h</p:attrName>
                                        </p:attrNameLst>
                                      </p:cBhvr>
                                      <p:tavLst>
                                        <p:tav tm="0">
                                          <p:val>
                                            <p:strVal val="#ppt_h"/>
                                          </p:val>
                                        </p:tav>
                                        <p:tav tm="100000">
                                          <p:val>
                                            <p:strVal val="#ppt_h"/>
                                          </p:val>
                                        </p:tav>
                                      </p:tavLst>
                                    </p:anim>
                                    <p:animEffect transition="in" filter="fade">
                                      <p:cBhvr>
                                        <p:cTn id="9" dur="1000"/>
                                        <p:tgtEl>
                                          <p:spTgt spid="174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179512" y="260648"/>
            <a:ext cx="8568952" cy="6454798"/>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3923928" y="548680"/>
            <a:ext cx="4464496" cy="4154984"/>
          </a:xfrm>
          <a:prstGeom prst="rect">
            <a:avLst/>
          </a:prstGeom>
        </p:spPr>
        <p:txBody>
          <a:bodyPr wrap="square">
            <a:spAutoFit/>
          </a:bodyPr>
          <a:lstStyle/>
          <a:p>
            <a:endParaRPr lang="ru-RU" dirty="0" smtClean="0"/>
          </a:p>
          <a:p>
            <a:endParaRPr lang="ru-RU" dirty="0" smtClean="0"/>
          </a:p>
          <a:p>
            <a:r>
              <a:rPr lang="ru-RU" dirty="0" smtClean="0"/>
              <a:t> </a:t>
            </a:r>
            <a:r>
              <a:rPr lang="ru-RU" sz="1400" dirty="0" smtClean="0">
                <a:solidFill>
                  <a:schemeClr val="accent4">
                    <a:lumMod val="50000"/>
                  </a:schemeClr>
                </a:solidFill>
                <a:latin typeface="Arial Narrow" pitchFamily="34" charset="0"/>
              </a:rPr>
              <a:t>    Русская писательница и поэтесса Н. Тэффи сочинила целый рассказ </a:t>
            </a:r>
            <a:r>
              <a:rPr lang="ru-RU" sz="1400" b="1" i="1" dirty="0" smtClean="0">
                <a:solidFill>
                  <a:schemeClr val="accent2">
                    <a:lumMod val="60000"/>
                    <a:lumOff val="40000"/>
                  </a:schemeClr>
                </a:solidFill>
                <a:latin typeface="Arial Narrow" pitchFamily="34" charset="0"/>
              </a:rPr>
              <a:t>«Пасхальные советы молодым хозяйкам» </a:t>
            </a:r>
            <a:r>
              <a:rPr lang="ru-RU" sz="1400" dirty="0" smtClean="0">
                <a:solidFill>
                  <a:schemeClr val="accent4">
                    <a:lumMod val="50000"/>
                  </a:schemeClr>
                </a:solidFill>
                <a:latin typeface="Arial Narrow" pitchFamily="34" charset="0"/>
              </a:rPr>
              <a:t>(1912): </a:t>
            </a:r>
          </a:p>
          <a:p>
            <a:r>
              <a:rPr lang="ru-RU" sz="1400" dirty="0" smtClean="0">
                <a:solidFill>
                  <a:schemeClr val="accent4">
                    <a:lumMod val="50000"/>
                  </a:schemeClr>
                </a:solidFill>
                <a:latin typeface="Arial Narrow" pitchFamily="34" charset="0"/>
              </a:rPr>
              <a:t> </a:t>
            </a:r>
          </a:p>
          <a:p>
            <a:r>
              <a:rPr lang="ru-RU" sz="1400" dirty="0" smtClean="0">
                <a:solidFill>
                  <a:schemeClr val="accent4">
                    <a:lumMod val="50000"/>
                  </a:schemeClr>
                </a:solidFill>
                <a:latin typeface="Arial Narrow" pitchFamily="34" charset="0"/>
              </a:rPr>
              <a:t>       «…Теперь перейдем к невиннейшему и </a:t>
            </a:r>
            <a:r>
              <a:rPr lang="ru-RU" sz="1400" dirty="0" err="1" smtClean="0">
                <a:solidFill>
                  <a:schemeClr val="accent4">
                    <a:lumMod val="50000"/>
                  </a:schemeClr>
                </a:solidFill>
                <a:latin typeface="Arial Narrow" pitchFamily="34" charset="0"/>
              </a:rPr>
              <a:t>трогательнейшему</a:t>
            </a:r>
            <a:r>
              <a:rPr lang="ru-RU" sz="1400" dirty="0" smtClean="0">
                <a:solidFill>
                  <a:schemeClr val="accent4">
                    <a:lumMod val="50000"/>
                  </a:schemeClr>
                </a:solidFill>
                <a:latin typeface="Arial Narrow" pitchFamily="34" charset="0"/>
              </a:rPr>
              <a:t> украшению пасхального стола – к барашку из масла. Это изящное произведение искусства делается очень просто: вы велите кухарке накрутить между ладонями продолговатый катыш из масла. Это туловище барашка. Сверху нужно пришлепнуть маленький круглый катыш с двумя изюминами – это голова. Затем пусть кухарка поскребет всю эту штуку ногтями вкруг, чтобы баран вышел кудрявый. К голове прикрепите веточку петрушки или укропу, будто баран утоляет свой аппетит, а если вас затошнит, то уйдите прочь из кухни, чтоб кухарка не видела вашего малодушия».</a:t>
            </a:r>
            <a:endParaRPr lang="ru-RU" sz="1400" dirty="0">
              <a:solidFill>
                <a:schemeClr val="accent4">
                  <a:lumMod val="50000"/>
                </a:schemeClr>
              </a:solidFill>
              <a:latin typeface="Arial Narrow" pitchFamily="34" charset="0"/>
            </a:endParaRPr>
          </a:p>
        </p:txBody>
      </p:sp>
      <p:sp>
        <p:nvSpPr>
          <p:cNvPr id="62465" name="Rectangle 1"/>
          <p:cNvSpPr>
            <a:spLocks noChangeArrowheads="1"/>
          </p:cNvSpPr>
          <p:nvPr/>
        </p:nvSpPr>
        <p:spPr bwMode="auto">
          <a:xfrm>
            <a:off x="1547664" y="4426079"/>
            <a:ext cx="637161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2843808" y="5949280"/>
            <a:ext cx="4572000" cy="523220"/>
          </a:xfrm>
          <a:prstGeom prst="rect">
            <a:avLst/>
          </a:prstGeom>
        </p:spPr>
        <p:txBody>
          <a:bodyPr>
            <a:spAutoFit/>
          </a:bodyPr>
          <a:lstStyle/>
          <a:p>
            <a:pPr lvl="0" fontAlgn="base">
              <a:spcBef>
                <a:spcPct val="0"/>
              </a:spcBef>
              <a:spcAft>
                <a:spcPct val="0"/>
              </a:spcAft>
            </a:pPr>
            <a:r>
              <a:rPr lang="ru-RU" sz="1400" dirty="0" smtClean="0">
                <a:latin typeface="Arial Narrow" pitchFamily="34" charset="0"/>
              </a:rPr>
              <a:t>Тэффи Н. А. Собрание сочинений. Том 1: "И стало так..." </a:t>
            </a:r>
          </a:p>
          <a:p>
            <a:pPr lvl="1" eaLnBrk="0" fontAlgn="base" hangingPunct="0">
              <a:spcBef>
                <a:spcPct val="0"/>
              </a:spcBef>
              <a:spcAft>
                <a:spcPct val="0"/>
              </a:spcAft>
            </a:pPr>
            <a:r>
              <a:rPr lang="ru-RU" sz="1400" dirty="0" smtClean="0">
                <a:latin typeface="Arial Narrow" pitchFamily="34" charset="0"/>
              </a:rPr>
              <a:t>   М., "Лаком", 1997. </a:t>
            </a:r>
          </a:p>
        </p:txBody>
      </p:sp>
      <p:pic>
        <p:nvPicPr>
          <p:cNvPr id="62467" name="Picture 3" descr="http://bookman.spb.ru/06/Teffi/Teffy.jpg"/>
          <p:cNvPicPr>
            <a:picLocks noChangeAspect="1" noChangeArrowheads="1"/>
          </p:cNvPicPr>
          <p:nvPr/>
        </p:nvPicPr>
        <p:blipFill>
          <a:blip r:embed="rId3" cstate="print"/>
          <a:srcRect/>
          <a:stretch>
            <a:fillRect/>
          </a:stretch>
        </p:blipFill>
        <p:spPr bwMode="auto">
          <a:xfrm>
            <a:off x="1691680" y="4869160"/>
            <a:ext cx="1088901" cy="1589636"/>
          </a:xfrm>
          <a:prstGeom prst="rect">
            <a:avLst/>
          </a:prstGeom>
          <a:noFill/>
        </p:spPr>
      </p:pic>
      <p:pic>
        <p:nvPicPr>
          <p:cNvPr id="62471" name="Picture 7" descr="&amp;tcy;&amp;ecy;&amp;fcy;&amp;fcy;&amp;icy;4"/>
          <p:cNvPicPr>
            <a:picLocks noChangeAspect="1" noChangeArrowheads="1"/>
          </p:cNvPicPr>
          <p:nvPr/>
        </p:nvPicPr>
        <p:blipFill>
          <a:blip r:embed="rId4" cstate="print">
            <a:extLst>
              <a:ext uri="{28A0092B-C50C-407E-A947-70E740481C1C}">
                <a14:useLocalDpi xmlns:a14="http://schemas.microsoft.com/office/drawing/2010/main"/>
              </a:ext>
            </a:extLst>
          </a:blip>
          <a:srcRect b="9281"/>
          <a:stretch>
            <a:fillRect/>
          </a:stretch>
        </p:blipFill>
        <p:spPr bwMode="auto">
          <a:xfrm>
            <a:off x="618746" y="692696"/>
            <a:ext cx="2398448" cy="295232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331640" y="3789040"/>
            <a:ext cx="873957" cy="492443"/>
          </a:xfrm>
          <a:prstGeom prst="rect">
            <a:avLst/>
          </a:prstGeom>
          <a:noFill/>
        </p:spPr>
        <p:txBody>
          <a:bodyPr wrap="none" rtlCol="0">
            <a:spAutoFit/>
          </a:bodyPr>
          <a:lstStyle/>
          <a:p>
            <a:r>
              <a:rPr lang="ru-RU" sz="1400" i="1" dirty="0" smtClean="0">
                <a:solidFill>
                  <a:schemeClr val="accent1">
                    <a:lumMod val="50000"/>
                  </a:schemeClr>
                </a:solidFill>
                <a:latin typeface="Arial Narrow" pitchFamily="34" charset="0"/>
              </a:rPr>
              <a:t>Н. Тэффи</a:t>
            </a:r>
          </a:p>
          <a:p>
            <a:r>
              <a:rPr lang="ru-RU" sz="1200" i="1" dirty="0" smtClean="0">
                <a:solidFill>
                  <a:schemeClr val="accent1">
                    <a:lumMod val="50000"/>
                  </a:schemeClr>
                </a:solidFill>
                <a:latin typeface="Arial Narrow" pitchFamily="34" charset="0"/>
              </a:rPr>
              <a:t>(1872-1652)</a:t>
            </a:r>
            <a:endParaRPr lang="ru-RU" sz="1200" i="1" dirty="0">
              <a:solidFill>
                <a:schemeClr val="accent1">
                  <a:lumMod val="50000"/>
                </a:schemeClr>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1000" fill="hold"/>
                                        <p:tgtEl>
                                          <p:spTgt spid="62467"/>
                                        </p:tgtEl>
                                        <p:attrNameLst>
                                          <p:attrName>ppt_w</p:attrName>
                                        </p:attrNameLst>
                                      </p:cBhvr>
                                      <p:tavLst>
                                        <p:tav tm="0">
                                          <p:val>
                                            <p:strVal val="#ppt_w*0.70"/>
                                          </p:val>
                                        </p:tav>
                                        <p:tav tm="100000">
                                          <p:val>
                                            <p:strVal val="#ppt_w"/>
                                          </p:val>
                                        </p:tav>
                                      </p:tavLst>
                                    </p:anim>
                                    <p:anim calcmode="lin" valueType="num">
                                      <p:cBhvr>
                                        <p:cTn id="8" dur="1000" fill="hold"/>
                                        <p:tgtEl>
                                          <p:spTgt spid="62467"/>
                                        </p:tgtEl>
                                        <p:attrNameLst>
                                          <p:attrName>ppt_h</p:attrName>
                                        </p:attrNameLst>
                                      </p:cBhvr>
                                      <p:tavLst>
                                        <p:tav tm="0">
                                          <p:val>
                                            <p:strVal val="#ppt_h"/>
                                          </p:val>
                                        </p:tav>
                                        <p:tav tm="100000">
                                          <p:val>
                                            <p:strVal val="#ppt_h"/>
                                          </p:val>
                                        </p:tav>
                                      </p:tavLst>
                                    </p:anim>
                                    <p:animEffect transition="in" filter="fade">
                                      <p:cBhvr>
                                        <p:cTn id="9" dur="1000"/>
                                        <p:tgtEl>
                                          <p:spTgt spid="6246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582341"/>
            <a:ext cx="4572000" cy="3693319"/>
          </a:xfrm>
          <a:prstGeom prst="rect">
            <a:avLst/>
          </a:prstGeom>
        </p:spPr>
        <p:txBody>
          <a:bodyPr>
            <a:spAutoFit/>
          </a:bodyPr>
          <a:lstStyle/>
          <a:p>
            <a:r>
              <a:rPr lang="ru-RU" dirty="0" smtClean="0"/>
              <a:t>Семья самой Молоховец могла служить примером относительного социального успеха. Один из ее сыновей, Леонид, дослужился до чина генерал-майора, другой, Константин, был военным моряком (он погиб в Порт-Артуре), ее внук Владимир служил на императорской яхте. Но сама она оставалась в кругу нового среднего класса. Все ее </a:t>
            </a:r>
            <a:r>
              <a:rPr lang="ru-RU" dirty="0" err="1" smtClean="0"/>
              <a:t>некулинарные</a:t>
            </a:r>
            <a:r>
              <a:rPr lang="ru-RU" dirty="0" smtClean="0"/>
              <a:t> писания, от медицинских рекомендаций до почвеннических советов, как обустроить Россию, выглядели в лучшем случае эксцентричными. </a:t>
            </a:r>
            <a:endParaRPr lang="ru-RU" dirty="0"/>
          </a:p>
        </p:txBody>
      </p:sp>
      <p:pic>
        <p:nvPicPr>
          <p:cNvPr id="69634" name="Picture 2" descr="&amp;Pcy;&amp;ocy;&amp;dcy;&amp;acy;&amp;rcy;&amp;ocy;&amp;kcy; &amp;mcy;&amp;ocy;&amp;lcy;&amp;ocy;&amp;dcy;&amp;ycy;&amp;mcy; &amp;khcy;&amp;ocy;&amp;zcy;&amp;yacy;&amp;jcy;&amp;kcy;&amp;acy;&amp;mcy;, &amp;icy;&amp;lcy;&amp;icy; &amp;Scy;&amp;rcy;&amp;iecy;&amp;dcy;&amp;scy;&amp;tcy;&amp;vcy;&amp;ocy; &amp;kcy; &amp;ucy;&amp;mcy;&amp;iecy;&amp;ncy;&amp;softcy;&amp;shcy;&amp;iecy;&amp;ncy;&amp;icy;&amp;yucy; &amp;rcy;&amp;acy;&amp;scy;&amp;khcy;&amp;ocy;&amp;dcy;&amp;ocy;&amp;vcy; &amp;vcy; &amp;dcy;&amp;ocy;&amp;mcy;&amp;acy;&amp;shcy;&amp;ncy;&amp;iecy;&amp;mcy; &amp;khcy;&amp;ocy;&amp;zcy;&amp;yacy;&amp;jcy;&amp;scy;&amp;tcy;&amp;vcy;&amp;iecy;"/>
          <p:cNvPicPr>
            <a:picLocks noChangeAspect="1" noChangeArrowheads="1"/>
          </p:cNvPicPr>
          <p:nvPr/>
        </p:nvPicPr>
        <p:blipFill>
          <a:blip r:embed="rId2" cstate="print"/>
          <a:srcRect/>
          <a:stretch>
            <a:fillRect/>
          </a:stretch>
        </p:blipFill>
        <p:spPr bwMode="auto">
          <a:xfrm>
            <a:off x="251520" y="1340768"/>
            <a:ext cx="1905000" cy="2943225"/>
          </a:xfrm>
          <a:prstGeom prst="rect">
            <a:avLst/>
          </a:prstGeom>
          <a:noFill/>
        </p:spPr>
      </p:pic>
      <p:pic>
        <p:nvPicPr>
          <p:cNvPr id="4" name="Picture 2" descr="http://img1.liveinternet.ru/images/attach/b/3/19/28/19028346_Henri_Matisse.jpg"/>
          <p:cNvPicPr>
            <a:picLocks noChangeAspect="1" noChangeArrowheads="1"/>
          </p:cNvPicPr>
          <p:nvPr/>
        </p:nvPicPr>
        <p:blipFill>
          <a:blip r:embed="rId3" cstate="print">
            <a:lum bright="70000" contrast="-70000"/>
          </a:blip>
          <a:srcRect/>
          <a:stretch>
            <a:fillRect/>
          </a:stretch>
        </p:blipFill>
        <p:spPr bwMode="auto">
          <a:xfrm flipH="1">
            <a:off x="251520" y="116632"/>
            <a:ext cx="8568952" cy="645479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467544" y="332656"/>
            <a:ext cx="8064896" cy="1384995"/>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После октябрьского переворота книгу Молоховец не переиздавали.  Рассчитанная преимущественно на людей с высоким уровнем достатка она была обвинена в «буржуазности» и «декадентстве», из-за аристократического слога и пренебрежительного отношения к бедным слоям трудового населения: в доказательство приводя фразу из одного рецепта -«...после чего отжимки из осетрины можно отдать на кухню людям». На её счет безжалостно прохаживались даже очень хорошие и талантливые люди. </a:t>
            </a:r>
          </a:p>
          <a:p>
            <a:r>
              <a:rPr lang="ru-RU" sz="1400" dirty="0" smtClean="0">
                <a:solidFill>
                  <a:schemeClr val="accent4">
                    <a:lumMod val="50000"/>
                  </a:schemeClr>
                </a:solidFill>
                <a:latin typeface="Arial Narrow" pitchFamily="34" charset="0"/>
              </a:rPr>
              <a:t>     Так, Арсений Тарковский , посвятил ей хулительное стихотворение. </a:t>
            </a:r>
            <a:endParaRPr lang="ru-RU" sz="1400" dirty="0">
              <a:solidFill>
                <a:schemeClr val="accent4">
                  <a:lumMod val="50000"/>
                </a:schemeClr>
              </a:solidFill>
              <a:latin typeface="Arial Narrow" pitchFamily="34" charset="0"/>
            </a:endParaRPr>
          </a:p>
        </p:txBody>
      </p:sp>
      <p:sp>
        <p:nvSpPr>
          <p:cNvPr id="9" name="Прямоугольник 8"/>
          <p:cNvSpPr/>
          <p:nvPr/>
        </p:nvSpPr>
        <p:spPr>
          <a:xfrm>
            <a:off x="3923928" y="1772816"/>
            <a:ext cx="4572000" cy="3693319"/>
          </a:xfrm>
          <a:prstGeom prst="rect">
            <a:avLst/>
          </a:prstGeom>
        </p:spPr>
        <p:txBody>
          <a:bodyPr>
            <a:spAutoFit/>
          </a:bodyPr>
          <a:lstStyle/>
          <a:p>
            <a:r>
              <a:rPr lang="ru-RU" sz="1400" dirty="0" smtClean="0">
                <a:solidFill>
                  <a:schemeClr val="accent4">
                    <a:lumMod val="50000"/>
                  </a:schemeClr>
                </a:solidFill>
                <a:latin typeface="Arial Narrow" pitchFamily="34" charset="0"/>
              </a:rPr>
              <a:t>ЕЛЕНА МОЛОХОВЕЦ </a:t>
            </a:r>
          </a:p>
          <a:p>
            <a:r>
              <a:rPr lang="ru-RU" sz="1200" dirty="0" smtClean="0">
                <a:solidFill>
                  <a:schemeClr val="accent4">
                    <a:lumMod val="50000"/>
                  </a:schemeClr>
                </a:solidFill>
                <a:latin typeface="Arial Narrow" pitchFamily="34" charset="0"/>
              </a:rPr>
              <a:t>...после чего отжимки можно отдать на кухню людям. </a:t>
            </a:r>
            <a:br>
              <a:rPr lang="ru-RU" sz="1200" dirty="0" smtClean="0">
                <a:solidFill>
                  <a:schemeClr val="accent4">
                    <a:lumMod val="50000"/>
                  </a:schemeClr>
                </a:solidFill>
                <a:latin typeface="Arial Narrow" pitchFamily="34" charset="0"/>
              </a:rPr>
            </a:br>
            <a:r>
              <a:rPr lang="ru-RU" sz="1200" dirty="0" smtClean="0">
                <a:solidFill>
                  <a:schemeClr val="accent4">
                    <a:lumMod val="50000"/>
                  </a:schemeClr>
                </a:solidFill>
                <a:latin typeface="Arial Narrow" pitchFamily="34" charset="0"/>
              </a:rPr>
              <a:t>Е. Молоховец. Подарок молодым хозяйкам. 1911. </a:t>
            </a:r>
            <a:r>
              <a:rPr lang="ru-RU" sz="1400" dirty="0" smtClean="0">
                <a:solidFill>
                  <a:schemeClr val="accent4">
                    <a:lumMod val="50000"/>
                  </a:schemeClr>
                </a:solidFill>
                <a:latin typeface="Arial Narrow" pitchFamily="34" charset="0"/>
              </a:rPr>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Где ты, писательница малосольная,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Молоховец, </a:t>
            </a:r>
            <a:r>
              <a:rPr lang="ru-RU" sz="1400" dirty="0" err="1" smtClean="0">
                <a:solidFill>
                  <a:schemeClr val="accent4">
                    <a:lumMod val="50000"/>
                  </a:schemeClr>
                </a:solidFill>
                <a:latin typeface="Arial Narrow" pitchFamily="34" charset="0"/>
              </a:rPr>
              <a:t>холуйка</a:t>
            </a:r>
            <a:r>
              <a:rPr lang="ru-RU" sz="1400" dirty="0" smtClean="0">
                <a:solidFill>
                  <a:schemeClr val="accent4">
                    <a:lumMod val="50000"/>
                  </a:schemeClr>
                </a:solidFill>
                <a:latin typeface="Arial Narrow" pitchFamily="34" charset="0"/>
              </a:rPr>
              <a:t> </a:t>
            </a:r>
            <a:r>
              <a:rPr lang="ru-RU" sz="1400" dirty="0" err="1" smtClean="0">
                <a:solidFill>
                  <a:schemeClr val="accent4">
                    <a:lumMod val="50000"/>
                  </a:schemeClr>
                </a:solidFill>
                <a:latin typeface="Arial Narrow" pitchFamily="34" charset="0"/>
              </a:rPr>
              <a:t>малохольная</a:t>
            </a:r>
            <a:r>
              <a:rPr lang="ru-RU" sz="1400" dirty="0" smtClean="0">
                <a:solidFill>
                  <a:schemeClr val="accent4">
                    <a:lumMod val="50000"/>
                  </a:schemeClr>
                </a:solidFill>
                <a:latin typeface="Arial Narrow" pitchFamily="34" charset="0"/>
              </a:rPr>
              <a:t>,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Блаженство десятипудовых туш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Владетелей десяти тысяч душ?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В каком раю? чистилище? </a:t>
            </a:r>
            <a:r>
              <a:rPr lang="ru-RU" sz="1400" dirty="0" err="1" smtClean="0">
                <a:solidFill>
                  <a:schemeClr val="accent4">
                    <a:lumMod val="50000"/>
                  </a:schemeClr>
                </a:solidFill>
                <a:latin typeface="Arial Narrow" pitchFamily="34" charset="0"/>
              </a:rPr>
              <a:t>мучилище</a:t>
            </a:r>
            <a:r>
              <a:rPr lang="ru-RU" sz="1400" dirty="0" smtClean="0">
                <a:solidFill>
                  <a:schemeClr val="accent4">
                    <a:lumMod val="50000"/>
                  </a:schemeClr>
                </a:solidFill>
                <a:latin typeface="Arial Narrow" pitchFamily="34" charset="0"/>
              </a:rPr>
              <a:t>? </a:t>
            </a:r>
            <a:br>
              <a:rPr lang="ru-RU" sz="1400" dirty="0" smtClean="0">
                <a:solidFill>
                  <a:schemeClr val="accent4">
                    <a:lumMod val="50000"/>
                  </a:schemeClr>
                </a:solidFill>
                <a:latin typeface="Arial Narrow" pitchFamily="34" charset="0"/>
              </a:rPr>
            </a:br>
            <a:r>
              <a:rPr lang="ru-RU" sz="1400" dirty="0" err="1" smtClean="0">
                <a:solidFill>
                  <a:schemeClr val="accent4">
                    <a:lumMod val="50000"/>
                  </a:schemeClr>
                </a:solidFill>
                <a:latin typeface="Arial Narrow" pitchFamily="34" charset="0"/>
              </a:rPr>
              <a:t>Костедробилище</a:t>
            </a:r>
            <a:r>
              <a:rPr lang="ru-RU" sz="1400" dirty="0" smtClean="0">
                <a:solidFill>
                  <a:schemeClr val="accent4">
                    <a:lumMod val="50000"/>
                  </a:schemeClr>
                </a:solidFill>
                <a:latin typeface="Arial Narrow" pitchFamily="34" charset="0"/>
              </a:rPr>
              <a:t>?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А где твои лещи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Со спаржей в зеве? раки </a:t>
            </a:r>
            <a:r>
              <a:rPr lang="ru-RU" sz="1400" dirty="0" err="1" smtClean="0">
                <a:solidFill>
                  <a:schemeClr val="accent4">
                    <a:lumMod val="50000"/>
                  </a:schemeClr>
                </a:solidFill>
                <a:latin typeface="Arial Narrow" pitchFamily="34" charset="0"/>
              </a:rPr>
              <a:t>бордолез</a:t>
            </a:r>
            <a:r>
              <a:rPr lang="ru-RU" sz="1400" dirty="0" smtClean="0">
                <a:solidFill>
                  <a:schemeClr val="accent4">
                    <a:lumMod val="50000"/>
                  </a:schemeClr>
                </a:solidFill>
                <a:latin typeface="Arial Narrow" pitchFamily="34" charset="0"/>
              </a:rPr>
              <a:t>?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Омары Крез? имперский майонез?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Кому ты с институтскими ужимками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Советуешь стерляжьими отжимками </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Парадный </a:t>
            </a:r>
            <a:r>
              <a:rPr lang="ru-RU" sz="1400" dirty="0" err="1" smtClean="0">
                <a:solidFill>
                  <a:schemeClr val="accent4">
                    <a:lumMod val="50000"/>
                  </a:schemeClr>
                </a:solidFill>
                <a:latin typeface="Arial Narrow" pitchFamily="34" charset="0"/>
              </a:rPr>
              <a:t>опрозрачивать</a:t>
            </a:r>
            <a:r>
              <a:rPr lang="ru-RU" sz="1400" dirty="0" smtClean="0">
                <a:solidFill>
                  <a:schemeClr val="accent4">
                    <a:lumMod val="50000"/>
                  </a:schemeClr>
                </a:solidFill>
                <a:latin typeface="Arial Narrow" pitchFamily="34" charset="0"/>
              </a:rPr>
              <a:t> бульон…</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1957   </a:t>
            </a:r>
          </a:p>
        </p:txBody>
      </p:sp>
      <p:pic>
        <p:nvPicPr>
          <p:cNvPr id="22530" name="Picture 2" descr="Арсений Тарковский Тарковский 25"/>
          <p:cNvPicPr>
            <a:picLocks noChangeAspect="1" noChangeArrowheads="1"/>
          </p:cNvPicPr>
          <p:nvPr/>
        </p:nvPicPr>
        <p:blipFill>
          <a:blip r:embed="rId4" cstate="print"/>
          <a:srcRect/>
          <a:stretch>
            <a:fillRect/>
          </a:stretch>
        </p:blipFill>
        <p:spPr bwMode="auto">
          <a:xfrm>
            <a:off x="1492598" y="1916832"/>
            <a:ext cx="1584175" cy="2448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531" name="Rectangle 3"/>
          <p:cNvSpPr>
            <a:spLocks noChangeArrowheads="1"/>
          </p:cNvSpPr>
          <p:nvPr/>
        </p:nvSpPr>
        <p:spPr bwMode="auto">
          <a:xfrm>
            <a:off x="6444208" y="5445224"/>
            <a:ext cx="2287806"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Тарковский, А. Елена Молоховец //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Стихотворения и поэмы /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Арсений Тарковский. –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М., 1998. – С. 120.</a:t>
            </a:r>
            <a:endParaRPr kumimoji="0" lang="ru-RU" sz="1400" b="0" i="0" u="none" strike="noStrike" cap="none" normalizeH="0" baseline="0" dirty="0" smtClean="0">
              <a:ln>
                <a:noFill/>
              </a:ln>
              <a:solidFill>
                <a:schemeClr val="accent4">
                  <a:lumMod val="50000"/>
                </a:schemeClr>
              </a:solidFill>
              <a:effectLst/>
              <a:latin typeface="Arial Narrow" pitchFamily="34" charset="0"/>
            </a:endParaRPr>
          </a:p>
        </p:txBody>
      </p:sp>
      <p:pic>
        <p:nvPicPr>
          <p:cNvPr id="22533" name="Picture 5" descr="http://www.bookvoed.ru/files/1377/26/27/35/8.jpg"/>
          <p:cNvPicPr>
            <a:picLocks noChangeAspect="1" noChangeArrowheads="1"/>
          </p:cNvPicPr>
          <p:nvPr/>
        </p:nvPicPr>
        <p:blipFill>
          <a:blip r:embed="rId5" cstate="print"/>
          <a:srcRect/>
          <a:stretch>
            <a:fillRect/>
          </a:stretch>
        </p:blipFill>
        <p:spPr bwMode="auto">
          <a:xfrm>
            <a:off x="7164288" y="3789040"/>
            <a:ext cx="820344" cy="12961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1000" fill="hold"/>
                                        <p:tgtEl>
                                          <p:spTgt spid="22533"/>
                                        </p:tgtEl>
                                        <p:attrNameLst>
                                          <p:attrName>ppt_w</p:attrName>
                                        </p:attrNameLst>
                                      </p:cBhvr>
                                      <p:tavLst>
                                        <p:tav tm="0">
                                          <p:val>
                                            <p:strVal val="#ppt_w*0.70"/>
                                          </p:val>
                                        </p:tav>
                                        <p:tav tm="100000">
                                          <p:val>
                                            <p:strVal val="#ppt_w"/>
                                          </p:val>
                                        </p:tav>
                                      </p:tavLst>
                                    </p:anim>
                                    <p:anim calcmode="lin" valueType="num">
                                      <p:cBhvr>
                                        <p:cTn id="8" dur="1000" fill="hold"/>
                                        <p:tgtEl>
                                          <p:spTgt spid="22533"/>
                                        </p:tgtEl>
                                        <p:attrNameLst>
                                          <p:attrName>ppt_h</p:attrName>
                                        </p:attrNameLst>
                                      </p:cBhvr>
                                      <p:tavLst>
                                        <p:tav tm="0">
                                          <p:val>
                                            <p:strVal val="#ppt_h"/>
                                          </p:val>
                                        </p:tav>
                                        <p:tav tm="100000">
                                          <p:val>
                                            <p:strVal val="#ppt_h"/>
                                          </p:val>
                                        </p:tav>
                                      </p:tavLst>
                                    </p:anim>
                                    <p:animEffect transition="in" filter="fade">
                                      <p:cBhvr>
                                        <p:cTn id="9" dur="1000"/>
                                        <p:tgtEl>
                                          <p:spTgt spid="2253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2531"/>
                                        </p:tgtEl>
                                        <p:attrNameLst>
                                          <p:attrName>style.visibility</p:attrName>
                                        </p:attrNameLst>
                                      </p:cBhvr>
                                      <p:to>
                                        <p:strVal val="visible"/>
                                      </p:to>
                                    </p:set>
                                    <p:anim calcmode="lin" valueType="num">
                                      <p:cBhvr>
                                        <p:cTn id="12" dur="1000" fill="hold"/>
                                        <p:tgtEl>
                                          <p:spTgt spid="22531"/>
                                        </p:tgtEl>
                                        <p:attrNameLst>
                                          <p:attrName>ppt_w</p:attrName>
                                        </p:attrNameLst>
                                      </p:cBhvr>
                                      <p:tavLst>
                                        <p:tav tm="0">
                                          <p:val>
                                            <p:strVal val="#ppt_w*0.70"/>
                                          </p:val>
                                        </p:tav>
                                        <p:tav tm="100000">
                                          <p:val>
                                            <p:strVal val="#ppt_w"/>
                                          </p:val>
                                        </p:tav>
                                      </p:tavLst>
                                    </p:anim>
                                    <p:anim calcmode="lin" valueType="num">
                                      <p:cBhvr>
                                        <p:cTn id="13" dur="1000" fill="hold"/>
                                        <p:tgtEl>
                                          <p:spTgt spid="22531"/>
                                        </p:tgtEl>
                                        <p:attrNameLst>
                                          <p:attrName>ppt_h</p:attrName>
                                        </p:attrNameLst>
                                      </p:cBhvr>
                                      <p:tavLst>
                                        <p:tav tm="0">
                                          <p:val>
                                            <p:strVal val="#ppt_h"/>
                                          </p:val>
                                        </p:tav>
                                        <p:tav tm="100000">
                                          <p:val>
                                            <p:strVal val="#ppt_h"/>
                                          </p:val>
                                        </p:tav>
                                      </p:tavLst>
                                    </p:anim>
                                    <p:animEffect transition="in" filter="fade">
                                      <p:cBhvr>
                                        <p:cTn id="14"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4211960" y="1268760"/>
            <a:ext cx="4032448" cy="2831544"/>
          </a:xfrm>
          <a:prstGeom prst="rect">
            <a:avLst/>
          </a:prstGeom>
        </p:spPr>
        <p:txBody>
          <a:bodyPr wrap="square">
            <a:spAutoFit/>
          </a:bodyPr>
          <a:lstStyle/>
          <a:p>
            <a:r>
              <a:rPr lang="ru-RU" dirty="0" smtClean="0">
                <a:solidFill>
                  <a:schemeClr val="accent4">
                    <a:lumMod val="50000"/>
                  </a:schemeClr>
                </a:solidFill>
                <a:latin typeface="Arial Narrow" pitchFamily="34" charset="0"/>
              </a:rPr>
              <a:t>      </a:t>
            </a:r>
            <a:r>
              <a:rPr lang="ru-RU" sz="1600" dirty="0" smtClean="0">
                <a:solidFill>
                  <a:schemeClr val="accent4">
                    <a:lumMod val="50000"/>
                  </a:schemeClr>
                </a:solidFill>
                <a:latin typeface="Arial Narrow" pitchFamily="34" charset="0"/>
              </a:rPr>
              <a:t>Книга Е. Молоховец, о которой пойдёт речь, «Подарок молодым хозяйкам</a:t>
            </a:r>
            <a:r>
              <a:rPr lang="ru-RU" sz="1600" b="1" dirty="0" smtClean="0">
                <a:latin typeface="Arial Narrow" pitchFamily="34" charset="0"/>
              </a:rPr>
              <a:t>, </a:t>
            </a:r>
            <a:r>
              <a:rPr lang="ru-RU" sz="1600" dirty="0" smtClean="0">
                <a:solidFill>
                  <a:schemeClr val="accent4">
                    <a:lumMod val="50000"/>
                  </a:schemeClr>
                </a:solidFill>
                <a:latin typeface="Arial Narrow" pitchFamily="34" charset="0"/>
              </a:rPr>
              <a:t>или Средство к уменьшению расходов  в домашнем хозяйстве», уникальна. Недаром, с 1861 </a:t>
            </a:r>
            <a:r>
              <a:rPr lang="ru-RU" sz="1600" dirty="0">
                <a:solidFill>
                  <a:schemeClr val="accent4">
                    <a:lumMod val="50000"/>
                  </a:schemeClr>
                </a:solidFill>
                <a:latin typeface="Arial Narrow" pitchFamily="34" charset="0"/>
              </a:rPr>
              <a:t>по 1917 год </a:t>
            </a:r>
            <a:r>
              <a:rPr lang="ru-RU" sz="1600" dirty="0" smtClean="0">
                <a:solidFill>
                  <a:schemeClr val="accent4">
                    <a:lumMod val="50000"/>
                  </a:schemeClr>
                </a:solidFill>
                <a:latin typeface="Arial Narrow" pitchFamily="34" charset="0"/>
              </a:rPr>
              <a:t>она выдержала </a:t>
            </a:r>
            <a:r>
              <a:rPr lang="ru-RU" sz="1600" dirty="0">
                <a:solidFill>
                  <a:schemeClr val="accent4">
                    <a:lumMod val="50000"/>
                  </a:schemeClr>
                </a:solidFill>
                <a:latin typeface="Arial Narrow" pitchFamily="34" charset="0"/>
              </a:rPr>
              <a:t>29 изданий (последнее успели выпустить в 1917 году в Петербурге</a:t>
            </a:r>
            <a:r>
              <a:rPr lang="ru-RU" sz="1600" dirty="0" smtClean="0">
                <a:solidFill>
                  <a:schemeClr val="accent4">
                    <a:lumMod val="50000"/>
                  </a:schemeClr>
                </a:solidFill>
                <a:latin typeface="Arial Narrow" pitchFamily="34" charset="0"/>
              </a:rPr>
              <a:t>) общим тиражом 300 000 экземпляров). Ее </a:t>
            </a:r>
            <a:r>
              <a:rPr lang="ru-RU" sz="1600" dirty="0">
                <a:solidFill>
                  <a:schemeClr val="accent4">
                    <a:lumMod val="50000"/>
                  </a:schemeClr>
                </a:solidFill>
                <a:latin typeface="Arial Narrow" pitchFamily="34" charset="0"/>
              </a:rPr>
              <a:t>выпускали в толстых переплетах с </a:t>
            </a:r>
            <a:r>
              <a:rPr lang="ru-RU" sz="1600" dirty="0" smtClean="0">
                <a:solidFill>
                  <a:schemeClr val="accent4">
                    <a:lumMod val="50000"/>
                  </a:schemeClr>
                </a:solidFill>
                <a:latin typeface="Arial Narrow" pitchFamily="34" charset="0"/>
              </a:rPr>
              <a:t>золотым  тиснением. Это была одна из самых читаемых русских книг конца </a:t>
            </a:r>
            <a:r>
              <a:rPr lang="en-US" sz="1600" dirty="0" smtClean="0">
                <a:solidFill>
                  <a:schemeClr val="accent4">
                    <a:lumMod val="50000"/>
                  </a:schemeClr>
                </a:solidFill>
                <a:latin typeface="Arial Narrow" pitchFamily="34" charset="0"/>
              </a:rPr>
              <a:t>XIX</a:t>
            </a:r>
            <a:r>
              <a:rPr lang="ru-RU" sz="1600" dirty="0" smtClean="0">
                <a:solidFill>
                  <a:schemeClr val="accent4">
                    <a:lumMod val="50000"/>
                  </a:schemeClr>
                </a:solidFill>
                <a:latin typeface="Arial Narrow" pitchFamily="34" charset="0"/>
              </a:rPr>
              <a:t> –начала </a:t>
            </a:r>
            <a:r>
              <a:rPr lang="en-US" sz="1600" dirty="0" smtClean="0">
                <a:solidFill>
                  <a:schemeClr val="accent4">
                    <a:lumMod val="50000"/>
                  </a:schemeClr>
                </a:solidFill>
                <a:latin typeface="Arial Narrow" pitchFamily="34" charset="0"/>
              </a:rPr>
              <a:t>XX </a:t>
            </a:r>
            <a:r>
              <a:rPr lang="ru-RU" sz="1600" dirty="0" smtClean="0">
                <a:solidFill>
                  <a:schemeClr val="accent4">
                    <a:lumMod val="50000"/>
                  </a:schemeClr>
                </a:solidFill>
                <a:latin typeface="Arial Narrow" pitchFamily="34" charset="0"/>
              </a:rPr>
              <a:t>века. Для </a:t>
            </a:r>
            <a:r>
              <a:rPr lang="ru-RU" sz="1600" dirty="0">
                <a:solidFill>
                  <a:schemeClr val="accent4">
                    <a:lumMod val="50000"/>
                  </a:schemeClr>
                </a:solidFill>
                <a:latin typeface="Arial Narrow" pitchFamily="34" charset="0"/>
              </a:rPr>
              <a:t>многих это была настоящая библия домашнего хозяйства</a:t>
            </a:r>
            <a:r>
              <a:rPr lang="ru-RU" sz="1600" dirty="0" smtClean="0">
                <a:solidFill>
                  <a:schemeClr val="accent4">
                    <a:lumMod val="50000"/>
                  </a:schemeClr>
                </a:solidFill>
                <a:latin typeface="Arial Narrow" pitchFamily="34" charset="0"/>
              </a:rPr>
              <a:t>.</a:t>
            </a:r>
            <a:endParaRPr lang="ru-RU" dirty="0" smtClean="0">
              <a:solidFill>
                <a:schemeClr val="accent4">
                  <a:lumMod val="50000"/>
                </a:schemeClr>
              </a:solidFill>
              <a:latin typeface="Arial Narrow" pitchFamily="34" charset="0"/>
            </a:endParaRPr>
          </a:p>
        </p:txBody>
      </p:sp>
      <p:sp>
        <p:nvSpPr>
          <p:cNvPr id="3" name="Прямоугольник 2"/>
          <p:cNvSpPr/>
          <p:nvPr/>
        </p:nvSpPr>
        <p:spPr>
          <a:xfrm>
            <a:off x="3995936" y="4365104"/>
            <a:ext cx="4320480" cy="1015663"/>
          </a:xfrm>
          <a:prstGeom prst="rect">
            <a:avLst/>
          </a:prstGeom>
          <a:noFill/>
        </p:spPr>
        <p:txBody>
          <a:bodyPr wrap="square">
            <a:spAutoFit/>
          </a:bodyPr>
          <a:lstStyle/>
          <a:p>
            <a:pPr algn="ctr"/>
            <a:r>
              <a:rPr lang="ru-RU" sz="2000" b="1" i="1" dirty="0">
                <a:solidFill>
                  <a:srgbClr val="C993C6"/>
                </a:solidFill>
                <a:effectLst>
                  <a:outerShdw blurRad="38100" dist="38100" dir="2700000" algn="tl">
                    <a:srgbClr val="000000">
                      <a:alpha val="43137"/>
                    </a:srgbClr>
                  </a:outerShdw>
                </a:effectLst>
                <a:latin typeface="Monotype Corsiva" pitchFamily="66" charset="0"/>
              </a:rPr>
              <a:t>В чем же, собственно, феномен книги </a:t>
            </a:r>
            <a:endParaRPr lang="ru-RU" sz="2000" b="1" i="1" dirty="0" smtClean="0">
              <a:solidFill>
                <a:srgbClr val="C993C6"/>
              </a:solidFill>
              <a:effectLst>
                <a:outerShdw blurRad="38100" dist="38100" dir="2700000" algn="tl">
                  <a:srgbClr val="000000">
                    <a:alpha val="43137"/>
                  </a:srgbClr>
                </a:outerShdw>
              </a:effectLst>
              <a:latin typeface="Monotype Corsiva" pitchFamily="66" charset="0"/>
            </a:endParaRPr>
          </a:p>
          <a:p>
            <a:pPr algn="ctr"/>
            <a:r>
              <a:rPr lang="ru-RU" sz="2000" b="1" i="1" dirty="0" smtClean="0">
                <a:solidFill>
                  <a:srgbClr val="C993C6"/>
                </a:solidFill>
                <a:effectLst>
                  <a:outerShdw blurRad="38100" dist="38100" dir="2700000" algn="tl">
                    <a:srgbClr val="000000">
                      <a:alpha val="43137"/>
                    </a:srgbClr>
                  </a:outerShdw>
                </a:effectLst>
                <a:latin typeface="Monotype Corsiva" pitchFamily="66" charset="0"/>
              </a:rPr>
              <a:t>Е. Молоховец  </a:t>
            </a:r>
          </a:p>
          <a:p>
            <a:pPr algn="ctr"/>
            <a:r>
              <a:rPr lang="ru-RU" sz="2000" b="1" i="1" dirty="0" smtClean="0">
                <a:solidFill>
                  <a:srgbClr val="C993C6"/>
                </a:solidFill>
                <a:effectLst>
                  <a:outerShdw blurRad="38100" dist="38100" dir="2700000" algn="tl">
                    <a:srgbClr val="000000">
                      <a:alpha val="43137"/>
                    </a:srgbClr>
                  </a:outerShdw>
                </a:effectLst>
                <a:latin typeface="Monotype Corsiva" pitchFamily="66" charset="0"/>
              </a:rPr>
              <a:t>«Подарок молодым хозяйкам»?</a:t>
            </a:r>
          </a:p>
        </p:txBody>
      </p:sp>
      <p:pic>
        <p:nvPicPr>
          <p:cNvPr id="12" name="Picture 5" descr="F:\Молоховец\119350237_0_83f3c_4fc3a172_X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4009" y="476672"/>
            <a:ext cx="3309919"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Рисунок 1"/>
          <p:cNvPicPr>
            <a:picLocks noChangeAspect="1"/>
          </p:cNvPicPr>
          <p:nvPr/>
        </p:nvPicPr>
        <p:blipFill>
          <a:blip r:embed="rId4" cstate="print"/>
          <a:srcRect/>
          <a:stretch>
            <a:fillRect/>
          </a:stretch>
        </p:blipFill>
        <p:spPr bwMode="auto">
          <a:xfrm>
            <a:off x="1259632" y="3356992"/>
            <a:ext cx="1401762" cy="1487487"/>
          </a:xfrm>
          <a:prstGeom prst="rect">
            <a:avLst/>
          </a:prstGeom>
          <a:noFill/>
          <a:ln w="9525">
            <a:noFill/>
            <a:miter lim="800000"/>
            <a:headEnd/>
            <a:tailEnd/>
          </a:ln>
        </p:spPr>
      </p:pic>
      <p:grpSp>
        <p:nvGrpSpPr>
          <p:cNvPr id="10" name="Группа 9"/>
          <p:cNvGrpSpPr/>
          <p:nvPr/>
        </p:nvGrpSpPr>
        <p:grpSpPr>
          <a:xfrm>
            <a:off x="539552" y="5013176"/>
            <a:ext cx="2844000" cy="1296144"/>
            <a:chOff x="539552" y="5013176"/>
            <a:chExt cx="2844000" cy="1296144"/>
          </a:xfrm>
        </p:grpSpPr>
        <p:sp>
          <p:nvSpPr>
            <p:cNvPr id="8" name="Прямоугольник 7"/>
            <p:cNvSpPr/>
            <p:nvPr/>
          </p:nvSpPr>
          <p:spPr>
            <a:xfrm>
              <a:off x="539552" y="5013176"/>
              <a:ext cx="2844000" cy="1296144"/>
            </a:xfrm>
            <a:prstGeom prst="rect">
              <a:avLst/>
            </a:prstGeom>
            <a:solidFill>
              <a:schemeClr val="accent6">
                <a:lumMod val="20000"/>
                <a:lumOff val="80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827584" y="5157192"/>
              <a:ext cx="2452916" cy="954107"/>
            </a:xfrm>
            <a:prstGeom prst="rect">
              <a:avLst/>
            </a:prstGeom>
          </p:spPr>
          <p:txBody>
            <a:bodyPr wrap="none">
              <a:spAutoFit/>
            </a:bodyPr>
            <a:lstStyle/>
            <a:p>
              <a:r>
                <a:rPr lang="ru-RU" sz="1400" b="1" i="1" dirty="0" smtClean="0">
                  <a:solidFill>
                    <a:schemeClr val="accent2">
                      <a:lumMod val="60000"/>
                      <a:lumOff val="40000"/>
                    </a:schemeClr>
                  </a:solidFill>
                  <a:latin typeface="Arial Narrow" pitchFamily="34" charset="0"/>
                </a:rPr>
                <a:t>Читать  </a:t>
              </a:r>
              <a:r>
                <a:rPr lang="ru-RU" sz="1400" b="1" i="1" dirty="0" smtClean="0">
                  <a:solidFill>
                    <a:schemeClr val="accent4">
                      <a:lumMod val="75000"/>
                    </a:schemeClr>
                  </a:solidFill>
                  <a:latin typeface="Arial Narrow" pitchFamily="34" charset="0"/>
                </a:rPr>
                <a:t>книгу Е.Молоховец </a:t>
              </a:r>
            </a:p>
            <a:p>
              <a:r>
                <a:rPr lang="ru-RU" sz="1400" b="1" i="1" dirty="0" smtClean="0">
                  <a:solidFill>
                    <a:schemeClr val="accent4">
                      <a:lumMod val="75000"/>
                    </a:schemeClr>
                  </a:solidFill>
                  <a:latin typeface="Arial Narrow" pitchFamily="34" charset="0"/>
                </a:rPr>
                <a:t>«Подарок молодым хозяйкам»</a:t>
              </a:r>
            </a:p>
            <a:p>
              <a:r>
                <a:rPr lang="ru-RU" sz="1400" b="1" i="1" dirty="0" smtClean="0">
                  <a:solidFill>
                    <a:schemeClr val="accent2">
                      <a:lumMod val="60000"/>
                      <a:lumOff val="40000"/>
                    </a:schemeClr>
                  </a:solidFill>
                  <a:latin typeface="Arial Narrow" pitchFamily="34" charset="0"/>
                </a:rPr>
                <a:t>в электронном виде:</a:t>
              </a:r>
              <a:r>
                <a:rPr lang="en-US" sz="1400" b="1" i="1" dirty="0" smtClean="0">
                  <a:solidFill>
                    <a:schemeClr val="accent2">
                      <a:lumMod val="60000"/>
                      <a:lumOff val="40000"/>
                    </a:schemeClr>
                  </a:solidFill>
                  <a:latin typeface="Arial Narrow" pitchFamily="34" charset="0"/>
                </a:rPr>
                <a:t> </a:t>
              </a:r>
              <a:endParaRPr lang="ru-RU" sz="1400" b="1" i="1" dirty="0" smtClean="0">
                <a:solidFill>
                  <a:schemeClr val="accent2">
                    <a:lumMod val="60000"/>
                    <a:lumOff val="40000"/>
                  </a:schemeClr>
                </a:solidFill>
                <a:latin typeface="Arial Narrow" pitchFamily="34" charset="0"/>
              </a:endParaRPr>
            </a:p>
            <a:p>
              <a:r>
                <a:rPr lang="en-US" sz="1400" i="1" dirty="0" smtClean="0">
                  <a:solidFill>
                    <a:schemeClr val="accent4">
                      <a:lumMod val="50000"/>
                    </a:schemeClr>
                  </a:solidFill>
                  <a:latin typeface="Arial Narrow" pitchFamily="34" charset="0"/>
                  <a:hlinkClick r:id="rId5"/>
                </a:rPr>
                <a:t>http://www.molohovetc.ru/</a:t>
              </a:r>
              <a:endParaRPr lang="ru-RU" sz="1400" i="1" dirty="0" smtClean="0">
                <a:solidFill>
                  <a:schemeClr val="accent4">
                    <a:lumMod val="50000"/>
                  </a:schemeClr>
                </a:solidFill>
                <a:latin typeface="Arial Narrow" pitchFamily="34" charset="0"/>
              </a:endParaRPr>
            </a:p>
          </p:txBody>
        </p:sp>
      </p:grpSp>
    </p:spTree>
    <p:extLst>
      <p:ext uri="{BB962C8B-B14F-4D97-AF65-F5344CB8AC3E}">
        <p14:creationId xmlns:p14="http://schemas.microsoft.com/office/powerpoint/2010/main" val="7785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179512" y="260648"/>
            <a:ext cx="8568952" cy="645479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395536" y="4869160"/>
            <a:ext cx="8208912" cy="1446550"/>
          </a:xfrm>
          <a:prstGeom prst="rect">
            <a:avLst/>
          </a:prstGeom>
        </p:spPr>
        <p:txBody>
          <a:bodyPr wrap="square">
            <a:spAutoFit/>
          </a:bodyPr>
          <a:lstStyle/>
          <a:p>
            <a:r>
              <a:rPr lang="ru-RU" dirty="0" smtClean="0"/>
              <a:t>       </a:t>
            </a:r>
            <a:endParaRPr lang="ru-RU" sz="1400" dirty="0" smtClean="0">
              <a:solidFill>
                <a:schemeClr val="accent4">
                  <a:lumMod val="50000"/>
                </a:schemeClr>
              </a:solidFill>
              <a:latin typeface="Arial Narrow" pitchFamily="34" charset="0"/>
            </a:endParaRPr>
          </a:p>
          <a:p>
            <a:r>
              <a:rPr lang="ru-RU" sz="1400" dirty="0" smtClean="0">
                <a:solidFill>
                  <a:schemeClr val="accent4">
                    <a:lumMod val="50000"/>
                  </a:schemeClr>
                </a:solidFill>
                <a:latin typeface="Arial Narrow" pitchFamily="34" charset="0"/>
              </a:rPr>
              <a:t>      В настоящее время  понятно, что  книжка представляет собой ценность. И не только как сборник рецептов, но и как монумент эры, энциклопедия стиля жизни Серебряного века, российского дворянства и буржуазии. Ушедший сложный быт – с огромным количеством кастрюль, </a:t>
            </a:r>
            <a:r>
              <a:rPr lang="ru-RU" sz="1400" dirty="0" err="1" smtClean="0">
                <a:solidFill>
                  <a:schemeClr val="accent4">
                    <a:lumMod val="50000"/>
                  </a:schemeClr>
                </a:solidFill>
                <a:latin typeface="Arial Narrow" pitchFamily="34" charset="0"/>
              </a:rPr>
              <a:t>кокотниц</a:t>
            </a:r>
            <a:r>
              <a:rPr lang="ru-RU" sz="1400" dirty="0" smtClean="0">
                <a:solidFill>
                  <a:schemeClr val="accent4">
                    <a:lumMod val="50000"/>
                  </a:schemeClr>
                </a:solidFill>
                <a:latin typeface="Arial Narrow" pitchFamily="34" charset="0"/>
              </a:rPr>
              <a:t>, форм для </a:t>
            </a:r>
            <a:r>
              <a:rPr lang="ru-RU" sz="1400" dirty="0" err="1" smtClean="0">
                <a:solidFill>
                  <a:schemeClr val="accent4">
                    <a:lumMod val="50000"/>
                  </a:schemeClr>
                </a:solidFill>
                <a:latin typeface="Arial Narrow" pitchFamily="34" charset="0"/>
              </a:rPr>
              <a:t>тимбалов</a:t>
            </a:r>
            <a:r>
              <a:rPr lang="ru-RU" sz="1400" dirty="0" smtClean="0">
                <a:solidFill>
                  <a:schemeClr val="accent4">
                    <a:lumMod val="50000"/>
                  </a:schemeClr>
                </a:solidFill>
                <a:latin typeface="Arial Narrow" pitchFamily="34" charset="0"/>
              </a:rPr>
              <a:t> и паштетов, десертных вилочек, ложек для икры, лафитников из цветного стекла и десятками видов варенья – вызывал тоску по той жизни, которую отняли в 1917 году. </a:t>
            </a:r>
            <a:endParaRPr lang="ru-RU" sz="1400" dirty="0">
              <a:solidFill>
                <a:schemeClr val="accent4">
                  <a:lumMod val="50000"/>
                </a:schemeClr>
              </a:solidFill>
              <a:latin typeface="Arial Narrow" pitchFamily="34" charset="0"/>
            </a:endParaRPr>
          </a:p>
        </p:txBody>
      </p:sp>
      <p:grpSp>
        <p:nvGrpSpPr>
          <p:cNvPr id="23" name="Группа 22"/>
          <p:cNvGrpSpPr/>
          <p:nvPr/>
        </p:nvGrpSpPr>
        <p:grpSpPr>
          <a:xfrm>
            <a:off x="5436096" y="260648"/>
            <a:ext cx="3168352" cy="4644000"/>
            <a:chOff x="5292080" y="404664"/>
            <a:chExt cx="3276000" cy="4644000"/>
          </a:xfrm>
        </p:grpSpPr>
        <p:grpSp>
          <p:nvGrpSpPr>
            <p:cNvPr id="9" name="Группа 8"/>
            <p:cNvGrpSpPr/>
            <p:nvPr/>
          </p:nvGrpSpPr>
          <p:grpSpPr>
            <a:xfrm>
              <a:off x="5292080" y="404664"/>
              <a:ext cx="3276000" cy="4644000"/>
              <a:chOff x="2195736" y="373688"/>
              <a:chExt cx="3456384" cy="4789784"/>
            </a:xfrm>
          </p:grpSpPr>
          <p:grpSp>
            <p:nvGrpSpPr>
              <p:cNvPr id="10" name="Группа 12"/>
              <p:cNvGrpSpPr/>
              <p:nvPr/>
            </p:nvGrpSpPr>
            <p:grpSpPr>
              <a:xfrm>
                <a:off x="2195736" y="404664"/>
                <a:ext cx="3456384" cy="4758808"/>
                <a:chOff x="2195736" y="404664"/>
                <a:chExt cx="3456384" cy="4758808"/>
              </a:xfrm>
            </p:grpSpPr>
            <p:sp>
              <p:nvSpPr>
                <p:cNvPr id="13" name="Прямоугольник 12"/>
                <p:cNvSpPr/>
                <p:nvPr/>
              </p:nvSpPr>
              <p:spPr>
                <a:xfrm>
                  <a:off x="2195736" y="404664"/>
                  <a:ext cx="3456384" cy="4758808"/>
                </a:xfrm>
                <a:prstGeom prst="rect">
                  <a:avLst/>
                </a:prstGeom>
                <a:ln>
                  <a:solidFill>
                    <a:schemeClr val="bg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4"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28022" y="4838837"/>
                  <a:ext cx="1122874" cy="288033"/>
                </a:xfrm>
                <a:prstGeom prst="rect">
                  <a:avLst/>
                </a:prstGeom>
                <a:noFill/>
                <a:ln w="9525">
                  <a:noFill/>
                  <a:miter lim="800000"/>
                  <a:headEnd/>
                  <a:tailEnd/>
                </a:ln>
                <a:effectLst/>
              </p:spPr>
            </p:pic>
          </p:grpSp>
          <p:pic>
            <p:nvPicPr>
              <p:cNvPr id="11" name="Picture 2" descr="F:\Молоховец\фоны\201015-ddb02-77327731-m750x740-u9d0d7.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95736" y="373688"/>
                <a:ext cx="2177969" cy="4320480"/>
              </a:xfrm>
              <a:prstGeom prst="rect">
                <a:avLst/>
              </a:prstGeom>
              <a:noFill/>
            </p:spPr>
          </p:pic>
          <p:sp>
            <p:nvSpPr>
              <p:cNvPr id="12" name="TextBox 11"/>
              <p:cNvSpPr txBox="1"/>
              <p:nvPr/>
            </p:nvSpPr>
            <p:spPr>
              <a:xfrm>
                <a:off x="2578599" y="826958"/>
                <a:ext cx="2808000" cy="307777"/>
              </a:xfrm>
              <a:prstGeom prst="rect">
                <a:avLst/>
              </a:prstGeom>
              <a:noFill/>
            </p:spPr>
            <p:txBody>
              <a:bodyPr wrap="square" rtlCol="0">
                <a:spAutoFit/>
              </a:bodyPr>
              <a:lstStyle/>
              <a:p>
                <a:pPr algn="ctr"/>
                <a:r>
                  <a:rPr lang="ru-RU" sz="1400" b="1" dirty="0" smtClean="0">
                    <a:solidFill>
                      <a:srgbClr val="C993C6"/>
                    </a:solidFill>
                    <a:latin typeface="AmbassadoreType" pitchFamily="2" charset="0"/>
                  </a:rPr>
                  <a:t>Советы от Елены Молоховец </a:t>
                </a:r>
                <a:endParaRPr lang="en-US" sz="1400" b="1" dirty="0" smtClean="0">
                  <a:solidFill>
                    <a:srgbClr val="C993C6"/>
                  </a:solidFill>
                  <a:latin typeface="AmbassadoreType" pitchFamily="2" charset="0"/>
                </a:endParaRPr>
              </a:p>
            </p:txBody>
          </p:sp>
        </p:grpSp>
        <p:sp>
          <p:nvSpPr>
            <p:cNvPr id="7" name="Прямоугольник 6"/>
            <p:cNvSpPr/>
            <p:nvPr/>
          </p:nvSpPr>
          <p:spPr>
            <a:xfrm>
              <a:off x="5724128" y="1124744"/>
              <a:ext cx="2808312" cy="3600986"/>
            </a:xfrm>
            <a:prstGeom prst="rect">
              <a:avLst/>
            </a:prstGeom>
          </p:spPr>
          <p:txBody>
            <a:bodyPr wrap="square">
              <a:spAutoFit/>
            </a:bodyPr>
            <a:lstStyle/>
            <a:p>
              <a:r>
                <a:rPr lang="ru-RU" sz="1200" dirty="0" smtClean="0">
                  <a:latin typeface="Arial Narrow" pitchFamily="34" charset="0"/>
                </a:rPr>
                <a:t>      «При составлении меню обедов надо придерживаться вообще следующих правил: </a:t>
              </a:r>
            </a:p>
            <a:p>
              <a:pPr marL="228600" indent="-228600">
                <a:buAutoNum type="arabicParenR"/>
              </a:pPr>
              <a:r>
                <a:rPr lang="ru-RU" sz="1200" dirty="0" smtClean="0">
                  <a:latin typeface="Arial Narrow" pitchFamily="34" charset="0"/>
                </a:rPr>
                <a:t>Чтобы все обеды были одинаково сытны, а для достижения этой цели, необходимо распределять так, чтобы одни кушанья были посытнее, а другие зато полегче.</a:t>
              </a:r>
            </a:p>
            <a:p>
              <a:pPr marL="228600" indent="-228600"/>
              <a:r>
                <a:rPr lang="ru-RU" sz="1200" dirty="0" smtClean="0">
                  <a:latin typeface="Arial Narrow" pitchFamily="34" charset="0"/>
                </a:rPr>
                <a:t> 2) Не повторять за обедом один и тот же продукт. </a:t>
              </a:r>
            </a:p>
            <a:p>
              <a:pPr marL="228600" indent="-228600"/>
              <a:r>
                <a:rPr lang="ru-RU" sz="1200" dirty="0" smtClean="0">
                  <a:latin typeface="Arial Narrow" pitchFamily="34" charset="0"/>
                </a:rPr>
                <a:t>3) Разнообразить самый даже цвет блюд, так например: если суп белого цвета, то нельзя давать на второе блюдо, курицу или рыбу под белым соусом, а подать что-нибудь под темным соусом.</a:t>
              </a:r>
            </a:p>
            <a:p>
              <a:pPr marL="228600" indent="-228600"/>
              <a:r>
                <a:rPr lang="ru-RU" sz="1200" dirty="0" smtClean="0">
                  <a:latin typeface="Arial Narrow" pitchFamily="34" charset="0"/>
                </a:rPr>
                <a:t> 4) Также наблюдать, чтобы не подавались подряд два кислых, или два сладких, или два холодных, или два мясных блюда».</a:t>
              </a:r>
              <a:endParaRPr lang="ru-RU" sz="1200" dirty="0">
                <a:latin typeface="Arial Narrow" pitchFamily="34" charset="0"/>
              </a:endParaRPr>
            </a:p>
          </p:txBody>
        </p:sp>
      </p:grpSp>
      <p:pic>
        <p:nvPicPr>
          <p:cNvPr id="2050" name="Picture 2" descr="http://www.molohovec.ru/i/vis54large.jpg"/>
          <p:cNvPicPr>
            <a:picLocks noChangeAspect="1" noChangeArrowheads="1"/>
          </p:cNvPicPr>
          <p:nvPr/>
        </p:nvPicPr>
        <p:blipFill>
          <a:blip r:embed="rId5" cstate="print"/>
          <a:srcRect/>
          <a:stretch>
            <a:fillRect/>
          </a:stretch>
        </p:blipFill>
        <p:spPr bwMode="auto">
          <a:xfrm>
            <a:off x="251520" y="836712"/>
            <a:ext cx="5152172" cy="388843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8)">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179512" y="260648"/>
            <a:ext cx="8568952" cy="6454798"/>
          </a:xfrm>
          <a:prstGeom prst="rect">
            <a:avLst/>
          </a:prstGeom>
          <a:ln>
            <a:noFill/>
          </a:ln>
          <a:effectLst>
            <a:outerShdw blurRad="292100" dist="139700" dir="2700000" algn="tl" rotWithShape="0">
              <a:srgbClr val="333333">
                <a:alpha val="65000"/>
              </a:srgbClr>
            </a:outerShdw>
          </a:effectLst>
        </p:spPr>
      </p:pic>
      <p:sp>
        <p:nvSpPr>
          <p:cNvPr id="24578" name="AutoShape 2" descr="http://fictionbook.ru/static/bookimages/12/61/94/12619479.bin.dir/h/i_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395536" y="1081187"/>
            <a:ext cx="2448272" cy="2277547"/>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В рецептах Елены Ивановны почти не было продуктов, которые в XIX веке ассоциировались с роскошной жизнью, жизнью аристократии или нуворишей.  Это рецепты для экономных хозяек. </a:t>
            </a:r>
          </a:p>
          <a:p>
            <a:endParaRPr lang="ru-RU" sz="1400" dirty="0" smtClean="0">
              <a:solidFill>
                <a:schemeClr val="accent4">
                  <a:lumMod val="50000"/>
                </a:schemeClr>
              </a:solidFill>
              <a:latin typeface="Arial Narrow" pitchFamily="34" charset="0"/>
            </a:endParaRPr>
          </a:p>
          <a:p>
            <a:endParaRPr lang="ru-RU" sz="1400" dirty="0" smtClean="0">
              <a:solidFill>
                <a:schemeClr val="accent4">
                  <a:lumMod val="50000"/>
                </a:schemeClr>
              </a:solidFill>
              <a:latin typeface="Arial Narrow" pitchFamily="34" charset="0"/>
            </a:endParaRPr>
          </a:p>
          <a:p>
            <a:endParaRPr lang="ru-RU" sz="1600" dirty="0" smtClean="0">
              <a:solidFill>
                <a:schemeClr val="accent4">
                  <a:lumMod val="50000"/>
                </a:schemeClr>
              </a:solidFill>
              <a:latin typeface="Arial Narrow" pitchFamily="34" charset="0"/>
            </a:endParaRPr>
          </a:p>
        </p:txBody>
      </p:sp>
      <p:pic>
        <p:nvPicPr>
          <p:cNvPr id="56322" name="Picture 2" descr="http://spb-tombs-walkeru.narod.ru/2012/1/15/zasosov3.jpg"/>
          <p:cNvPicPr>
            <a:picLocks noChangeAspect="1" noChangeArrowheads="1"/>
          </p:cNvPicPr>
          <p:nvPr/>
        </p:nvPicPr>
        <p:blipFill>
          <a:blip r:embed="rId3" cstate="print"/>
          <a:srcRect/>
          <a:stretch>
            <a:fillRect/>
          </a:stretch>
        </p:blipFill>
        <p:spPr bwMode="auto">
          <a:xfrm>
            <a:off x="395536" y="3284984"/>
            <a:ext cx="937393" cy="1464676"/>
          </a:xfrm>
          <a:prstGeom prst="rect">
            <a:avLst/>
          </a:prstGeom>
          <a:ln>
            <a:noFill/>
          </a:ln>
          <a:effectLst>
            <a:outerShdw blurRad="292100" dist="139700" dir="2700000" algn="tl" rotWithShape="0">
              <a:srgbClr val="333333">
                <a:alpha val="65000"/>
              </a:srgbClr>
            </a:outerShdw>
          </a:effectLst>
        </p:spPr>
      </p:pic>
      <p:pic>
        <p:nvPicPr>
          <p:cNvPr id="56325" name="Picture 5" descr="F:\Молоховец\фото\дореволюцтонная росси.jpg"/>
          <p:cNvPicPr>
            <a:picLocks noChangeAspect="1" noChangeArrowheads="1"/>
          </p:cNvPicPr>
          <p:nvPr/>
        </p:nvPicPr>
        <p:blipFill>
          <a:blip r:embed="rId4" cstate="print"/>
          <a:srcRect/>
          <a:stretch>
            <a:fillRect/>
          </a:stretch>
        </p:blipFill>
        <p:spPr bwMode="auto">
          <a:xfrm>
            <a:off x="3275856" y="620688"/>
            <a:ext cx="5138799" cy="4032448"/>
          </a:xfrm>
          <a:prstGeom prst="rect">
            <a:avLst/>
          </a:prstGeom>
          <a:ln>
            <a:noFill/>
          </a:ln>
          <a:effectLst>
            <a:outerShdw blurRad="292100" dist="139700" dir="2700000" algn="tl" rotWithShape="0">
              <a:srgbClr val="333333">
                <a:alpha val="65000"/>
              </a:srgbClr>
            </a:outerShdw>
          </a:effectLst>
        </p:spPr>
      </p:pic>
      <p:grpSp>
        <p:nvGrpSpPr>
          <p:cNvPr id="21" name="Группа 20"/>
          <p:cNvGrpSpPr/>
          <p:nvPr/>
        </p:nvGrpSpPr>
        <p:grpSpPr>
          <a:xfrm>
            <a:off x="251520" y="4941168"/>
            <a:ext cx="3550845" cy="1440160"/>
            <a:chOff x="251520" y="4653136"/>
            <a:chExt cx="3550845" cy="1440160"/>
          </a:xfrm>
        </p:grpSpPr>
        <p:sp>
          <p:nvSpPr>
            <p:cNvPr id="20" name="Прямоугольник 19"/>
            <p:cNvSpPr/>
            <p:nvPr/>
          </p:nvSpPr>
          <p:spPr>
            <a:xfrm>
              <a:off x="251520" y="4653136"/>
              <a:ext cx="3456384" cy="1440160"/>
            </a:xfrm>
            <a:prstGeom prst="rect">
              <a:avLst/>
            </a:prstGeom>
            <a:solidFill>
              <a:schemeClr val="accent6">
                <a:lumMod val="20000"/>
                <a:lumOff val="80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23528" y="4725144"/>
              <a:ext cx="3478837" cy="738664"/>
            </a:xfrm>
            <a:prstGeom prst="rect">
              <a:avLst/>
            </a:prstGeom>
            <a:noFill/>
          </p:spPr>
          <p:txBody>
            <a:bodyPr wrap="none" rtlCol="0">
              <a:spAutoFit/>
            </a:bodyPr>
            <a:lstStyle/>
            <a:p>
              <a:r>
                <a:rPr lang="ru-RU" sz="1400" b="1" i="1" dirty="0" smtClean="0">
                  <a:solidFill>
                    <a:schemeClr val="accent4">
                      <a:lumMod val="75000"/>
                    </a:schemeClr>
                  </a:solidFill>
                  <a:latin typeface="Arial Narrow" pitchFamily="34" charset="0"/>
                </a:rPr>
                <a:t>Д.А. Засосов, В. И. </a:t>
              </a:r>
              <a:r>
                <a:rPr lang="ru-RU" sz="1400" b="1" i="1" dirty="0" err="1" smtClean="0">
                  <a:solidFill>
                    <a:schemeClr val="accent4">
                      <a:lumMod val="75000"/>
                    </a:schemeClr>
                  </a:solidFill>
                  <a:latin typeface="Arial Narrow" pitchFamily="34" charset="0"/>
                </a:rPr>
                <a:t>Пызин</a:t>
              </a:r>
              <a:r>
                <a:rPr lang="ru-RU" sz="1400" b="1" i="1" dirty="0" smtClean="0">
                  <a:solidFill>
                    <a:schemeClr val="accent4">
                      <a:lumMod val="75000"/>
                    </a:schemeClr>
                  </a:solidFill>
                  <a:latin typeface="Arial Narrow" pitchFamily="34" charset="0"/>
                </a:rPr>
                <a:t>. Повседневная </a:t>
              </a:r>
            </a:p>
            <a:p>
              <a:r>
                <a:rPr lang="ru-RU" sz="1400" b="1" i="1" dirty="0" smtClean="0">
                  <a:solidFill>
                    <a:schemeClr val="accent4">
                      <a:lumMod val="75000"/>
                    </a:schemeClr>
                  </a:solidFill>
                  <a:latin typeface="Arial Narrow" pitchFamily="34" charset="0"/>
                </a:rPr>
                <a:t>Жизнь Петербурга на рубеже </a:t>
              </a:r>
              <a:r>
                <a:rPr lang="en-US" sz="1400" b="1" i="1" dirty="0" smtClean="0">
                  <a:solidFill>
                    <a:schemeClr val="accent4">
                      <a:lumMod val="75000"/>
                    </a:schemeClr>
                  </a:solidFill>
                  <a:latin typeface="Arial Narrow" pitchFamily="34" charset="0"/>
                </a:rPr>
                <a:t>XIX-XX </a:t>
              </a:r>
              <a:r>
                <a:rPr lang="ru-RU" sz="1400" b="1" i="1" dirty="0" smtClean="0">
                  <a:solidFill>
                    <a:schemeClr val="accent4">
                      <a:lumMod val="75000"/>
                    </a:schemeClr>
                  </a:solidFill>
                  <a:latin typeface="Arial Narrow" pitchFamily="34" charset="0"/>
                </a:rPr>
                <a:t>веков. </a:t>
              </a:r>
            </a:p>
            <a:p>
              <a:r>
                <a:rPr lang="ru-RU" sz="1400" b="1" i="1" dirty="0" smtClean="0">
                  <a:solidFill>
                    <a:schemeClr val="accent4">
                      <a:lumMod val="75000"/>
                    </a:schemeClr>
                  </a:solidFill>
                  <a:latin typeface="Arial Narrow" pitchFamily="34" charset="0"/>
                </a:rPr>
                <a:t>– М., - Молодая гвардия. – 2002 г., 467 с.</a:t>
              </a:r>
            </a:p>
          </p:txBody>
        </p:sp>
        <p:sp>
          <p:nvSpPr>
            <p:cNvPr id="10" name="Прямоугольник 9"/>
            <p:cNvSpPr/>
            <p:nvPr/>
          </p:nvSpPr>
          <p:spPr>
            <a:xfrm>
              <a:off x="323528" y="5394702"/>
              <a:ext cx="2752677" cy="338554"/>
            </a:xfrm>
            <a:prstGeom prst="rect">
              <a:avLst/>
            </a:prstGeom>
          </p:spPr>
          <p:txBody>
            <a:bodyPr wrap="none">
              <a:spAutoFit/>
            </a:bodyPr>
            <a:lstStyle/>
            <a:p>
              <a:r>
                <a:rPr lang="ru-RU" sz="1600" b="1" i="1" dirty="0" smtClean="0">
                  <a:solidFill>
                    <a:schemeClr val="accent2">
                      <a:lumMod val="60000"/>
                      <a:lumOff val="40000"/>
                    </a:schemeClr>
                  </a:solidFill>
                  <a:latin typeface="Arial Narrow" pitchFamily="34" charset="0"/>
                </a:rPr>
                <a:t>Читать в электронном виде:</a:t>
              </a:r>
              <a:endParaRPr lang="ru-RU" sz="1600" b="1" i="1" dirty="0">
                <a:solidFill>
                  <a:schemeClr val="accent2">
                    <a:lumMod val="60000"/>
                    <a:lumOff val="40000"/>
                  </a:schemeClr>
                </a:solidFill>
                <a:latin typeface="Arial Narrow" pitchFamily="34" charset="0"/>
              </a:endParaRPr>
            </a:p>
          </p:txBody>
        </p:sp>
        <p:sp>
          <p:nvSpPr>
            <p:cNvPr id="11" name="Прямоугольник 10"/>
            <p:cNvSpPr/>
            <p:nvPr/>
          </p:nvSpPr>
          <p:spPr>
            <a:xfrm>
              <a:off x="323528" y="5661248"/>
              <a:ext cx="3039358" cy="307777"/>
            </a:xfrm>
            <a:prstGeom prst="rect">
              <a:avLst/>
            </a:prstGeom>
          </p:spPr>
          <p:txBody>
            <a:bodyPr wrap="none">
              <a:spAutoFit/>
            </a:bodyPr>
            <a:lstStyle/>
            <a:p>
              <a:r>
                <a:rPr lang="en-US" sz="1400" b="1" i="1" dirty="0" smtClean="0">
                  <a:solidFill>
                    <a:schemeClr val="accent4">
                      <a:lumMod val="50000"/>
                    </a:schemeClr>
                  </a:solidFill>
                  <a:latin typeface="Arial Narrow" pitchFamily="34" charset="0"/>
                  <a:hlinkClick r:id="rId5"/>
                </a:rPr>
                <a:t>http://fanread.ru/book/8141104/?page=63</a:t>
              </a:r>
              <a:endParaRPr lang="ru-RU" sz="1400" b="1" i="1" dirty="0">
                <a:solidFill>
                  <a:schemeClr val="accent4">
                    <a:lumMod val="50000"/>
                  </a:schemeClr>
                </a:solidFill>
                <a:latin typeface="Arial Narrow" pitchFamily="34" charset="0"/>
              </a:endParaRPr>
            </a:p>
          </p:txBody>
        </p:sp>
      </p:grpSp>
      <p:sp>
        <p:nvSpPr>
          <p:cNvPr id="12" name="Прямоугольник 11"/>
          <p:cNvSpPr/>
          <p:nvPr/>
        </p:nvSpPr>
        <p:spPr>
          <a:xfrm>
            <a:off x="4139952" y="5085184"/>
            <a:ext cx="4572000" cy="954107"/>
          </a:xfrm>
          <a:prstGeom prst="rect">
            <a:avLst/>
          </a:prstGeom>
        </p:spPr>
        <p:txBody>
          <a:bodyPr>
            <a:spAutoFit/>
          </a:bodyPr>
          <a:lstStyle/>
          <a:p>
            <a:r>
              <a:rPr lang="ru-RU" sz="1400" dirty="0" smtClean="0">
                <a:solidFill>
                  <a:schemeClr val="accent4">
                    <a:lumMod val="50000"/>
                  </a:schemeClr>
                </a:solidFill>
                <a:latin typeface="Arial Narrow" pitchFamily="34" charset="0"/>
              </a:rPr>
              <a:t>      Книжка передает необыкновенный  дух времени, воссоздавая атмосферу как пышноватых пиров и обильных застолий так и обыденных домашних обедов периода конца </a:t>
            </a:r>
            <a:r>
              <a:rPr lang="en-US" sz="1400" dirty="0" smtClean="0">
                <a:solidFill>
                  <a:schemeClr val="accent4">
                    <a:lumMod val="50000"/>
                  </a:schemeClr>
                </a:solidFill>
                <a:latin typeface="Arial Narrow" pitchFamily="34" charset="0"/>
              </a:rPr>
              <a:t>XIX</a:t>
            </a:r>
            <a:r>
              <a:rPr lang="ru-RU" sz="1400" dirty="0" smtClean="0">
                <a:solidFill>
                  <a:schemeClr val="accent4">
                    <a:lumMod val="50000"/>
                  </a:schemeClr>
                </a:solidFill>
                <a:latin typeface="Arial Narrow" pitchFamily="34" charset="0"/>
              </a:rPr>
              <a:t> </a:t>
            </a:r>
            <a:r>
              <a:rPr lang="en-US" sz="1400" dirty="0" smtClean="0">
                <a:solidFill>
                  <a:schemeClr val="accent4">
                    <a:lumMod val="50000"/>
                  </a:schemeClr>
                </a:solidFill>
                <a:latin typeface="Arial Narrow" pitchFamily="34" charset="0"/>
              </a:rPr>
              <a:t>-</a:t>
            </a:r>
            <a:r>
              <a:rPr lang="ru-RU" sz="1400" dirty="0" smtClean="0">
                <a:solidFill>
                  <a:schemeClr val="accent4">
                    <a:lumMod val="50000"/>
                  </a:schemeClr>
                </a:solidFill>
                <a:latin typeface="Arial Narrow" pitchFamily="34" charset="0"/>
              </a:rPr>
              <a:t> начала </a:t>
            </a:r>
            <a:r>
              <a:rPr lang="en-US" sz="1400" dirty="0" smtClean="0">
                <a:solidFill>
                  <a:schemeClr val="accent4">
                    <a:lumMod val="50000"/>
                  </a:schemeClr>
                </a:solidFill>
                <a:latin typeface="Arial Narrow" pitchFamily="34" charset="0"/>
              </a:rPr>
              <a:t>XX</a:t>
            </a:r>
            <a:r>
              <a:rPr lang="ru-RU" sz="1400" dirty="0" smtClean="0">
                <a:solidFill>
                  <a:schemeClr val="accent4">
                    <a:lumMod val="50000"/>
                  </a:schemeClr>
                </a:solidFill>
                <a:latin typeface="Arial Narrow" pitchFamily="34" charset="0"/>
              </a:rPr>
              <a:t> вв.</a:t>
            </a:r>
            <a:endParaRPr lang="ru-RU" dirty="0" smtClean="0">
              <a:solidFill>
                <a:schemeClr val="accent4">
                  <a:lumMod val="50000"/>
                </a:schemeClr>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par>
                                <p:cTn id="10" presetID="35" presetClass="emph" presetSubtype="0" fill="hold" nodeType="withEffect">
                                  <p:stCondLst>
                                    <p:cond delay="0"/>
                                  </p:stCondLst>
                                  <p:childTnLst>
                                    <p:anim calcmode="discrete" valueType="str">
                                      <p:cBhvr>
                                        <p:cTn id="11"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3491880" y="-171411"/>
            <a:ext cx="5256584" cy="7355860"/>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a:t>
            </a:r>
          </a:p>
          <a:p>
            <a:endParaRPr lang="ru-RU" sz="1400" dirty="0" smtClean="0">
              <a:solidFill>
                <a:schemeClr val="accent4">
                  <a:lumMod val="50000"/>
                </a:schemeClr>
              </a:solidFill>
              <a:latin typeface="Arial Narrow" pitchFamily="34" charset="0"/>
            </a:endParaRPr>
          </a:p>
          <a:p>
            <a:r>
              <a:rPr lang="ru-RU" sz="1400" dirty="0" smtClean="0">
                <a:solidFill>
                  <a:schemeClr val="accent4">
                    <a:lumMod val="50000"/>
                  </a:schemeClr>
                </a:solidFill>
                <a:latin typeface="Arial Narrow" pitchFamily="34" charset="0"/>
              </a:rPr>
              <a:t>      Это хорошо передано в эссе Т. Толстой «Золотой век», напечатанной впервые  в  </a:t>
            </a:r>
            <a:r>
              <a:rPr lang="ru-RU" sz="1400" dirty="0" err="1" smtClean="0">
                <a:solidFill>
                  <a:schemeClr val="accent4">
                    <a:lumMod val="50000"/>
                  </a:schemeClr>
                </a:solidFill>
                <a:latin typeface="Arial Narrow" pitchFamily="34" charset="0"/>
              </a:rPr>
              <a:t>New</a:t>
            </a:r>
            <a:r>
              <a:rPr lang="ru-RU" sz="1400" dirty="0" smtClean="0">
                <a:solidFill>
                  <a:schemeClr val="accent4">
                    <a:lumMod val="50000"/>
                  </a:schemeClr>
                </a:solidFill>
                <a:latin typeface="Arial Narrow" pitchFamily="34" charset="0"/>
              </a:rPr>
              <a:t> </a:t>
            </a:r>
            <a:r>
              <a:rPr lang="ru-RU" sz="1400" dirty="0" err="1" smtClean="0">
                <a:solidFill>
                  <a:schemeClr val="accent4">
                    <a:lumMod val="50000"/>
                  </a:schemeClr>
                </a:solidFill>
                <a:latin typeface="Arial Narrow" pitchFamily="34" charset="0"/>
              </a:rPr>
              <a:t>York</a:t>
            </a:r>
            <a:r>
              <a:rPr lang="ru-RU" sz="1400" dirty="0" smtClean="0">
                <a:solidFill>
                  <a:schemeClr val="accent4">
                    <a:lumMod val="50000"/>
                  </a:schemeClr>
                </a:solidFill>
                <a:latin typeface="Arial Narrow" pitchFamily="34" charset="0"/>
              </a:rPr>
              <a:t> </a:t>
            </a:r>
            <a:r>
              <a:rPr lang="ru-RU" sz="1400" dirty="0" err="1" smtClean="0">
                <a:solidFill>
                  <a:schemeClr val="accent4">
                    <a:lumMod val="50000"/>
                  </a:schemeClr>
                </a:solidFill>
                <a:latin typeface="Arial Narrow" pitchFamily="34" charset="0"/>
              </a:rPr>
              <a:t>Review</a:t>
            </a:r>
            <a:r>
              <a:rPr lang="ru-RU" sz="1400" dirty="0" smtClean="0">
                <a:solidFill>
                  <a:schemeClr val="accent4">
                    <a:lumMod val="50000"/>
                  </a:schemeClr>
                </a:solidFill>
                <a:latin typeface="Arial Narrow" pitchFamily="34" charset="0"/>
              </a:rPr>
              <a:t> </a:t>
            </a:r>
            <a:r>
              <a:rPr lang="ru-RU" sz="1400" dirty="0" err="1" smtClean="0">
                <a:solidFill>
                  <a:schemeClr val="accent4">
                    <a:lumMod val="50000"/>
                  </a:schemeClr>
                </a:solidFill>
                <a:latin typeface="Arial Narrow" pitchFamily="34" charset="0"/>
              </a:rPr>
              <a:t>of</a:t>
            </a:r>
            <a:r>
              <a:rPr lang="ru-RU" sz="1400" dirty="0" smtClean="0">
                <a:solidFill>
                  <a:schemeClr val="accent4">
                    <a:lumMod val="50000"/>
                  </a:schemeClr>
                </a:solidFill>
                <a:latin typeface="Arial Narrow" pitchFamily="34" charset="0"/>
              </a:rPr>
              <a:t> </a:t>
            </a:r>
            <a:r>
              <a:rPr lang="ru-RU" sz="1400" dirty="0" err="1" smtClean="0">
                <a:solidFill>
                  <a:schemeClr val="accent4">
                    <a:lumMod val="50000"/>
                  </a:schemeClr>
                </a:solidFill>
                <a:latin typeface="Arial Narrow" pitchFamily="34" charset="0"/>
              </a:rPr>
              <a:t>Books</a:t>
            </a:r>
            <a:r>
              <a:rPr lang="ru-RU" sz="1400" dirty="0" smtClean="0">
                <a:solidFill>
                  <a:schemeClr val="accent4">
                    <a:lumMod val="50000"/>
                  </a:schemeClr>
                </a:solidFill>
                <a:latin typeface="Arial Narrow" pitchFamily="34" charset="0"/>
              </a:rPr>
              <a:t>, как рецензия на перевод книги Молоховец на английский в 1992 г.</a:t>
            </a:r>
          </a:p>
          <a:p>
            <a:r>
              <a:rPr lang="ru-RU" sz="1200" dirty="0" smtClean="0">
                <a:solidFill>
                  <a:schemeClr val="accent4">
                    <a:lumMod val="50000"/>
                  </a:schemeClr>
                </a:solidFill>
                <a:latin typeface="Arial Narrow" pitchFamily="34" charset="0"/>
              </a:rPr>
              <a:t>  «… </a:t>
            </a:r>
            <a:r>
              <a:rPr lang="ru-RU" sz="1400" dirty="0" smtClean="0">
                <a:solidFill>
                  <a:schemeClr val="accent4">
                    <a:lumMod val="50000"/>
                  </a:schemeClr>
                </a:solidFill>
                <a:latin typeface="Arial Narrow" pitchFamily="34" charset="0"/>
              </a:rPr>
              <a:t>Сам стиль жизни, воспринимаемый Молоховец, как нечто само собой разумеющееся, давно и безнадежно канул в прошлое, …никто уже не воспринимает накрытый стол как венец творения… Книгу Молоховец раскрывают, чтобы всласть посмеяться, чтобы со священным ужасом и трепетом погрузиться в это навсегда отошедшее время пищевых титанов, маньяков с луженым кишечником длиной с пожарный шланг, с желудками слоновьих размеров, с пастью античной Харибды, заглатывавшей целые корабли вместе с гребцами за один присест…       </a:t>
            </a:r>
          </a:p>
          <a:p>
            <a:r>
              <a:rPr lang="ru-RU" sz="1400" dirty="0" smtClean="0">
                <a:solidFill>
                  <a:schemeClr val="accent4">
                    <a:lumMod val="50000"/>
                  </a:schemeClr>
                </a:solidFill>
                <a:latin typeface="Arial Narrow" pitchFamily="34" charset="0"/>
              </a:rPr>
              <a:t>      Где оно, то чудовище, что, встав на рассвете, два с половиной часа жарит жаркое из серны, чтобы поспело к завтраку, а не то, опрокинув рюмку водки с утра, садится поглощать суп из пива со сметаной (в середине завтрака употребляются </a:t>
            </a:r>
            <a:r>
              <a:rPr lang="ru-RU" sz="1400" dirty="0" err="1" smtClean="0">
                <a:solidFill>
                  <a:schemeClr val="accent4">
                    <a:lumMod val="50000"/>
                  </a:schemeClr>
                </a:solidFill>
                <a:latin typeface="Arial Narrow" pitchFamily="34" charset="0"/>
              </a:rPr>
              <a:t>рейнвейнские</a:t>
            </a:r>
            <a:r>
              <a:rPr lang="ru-RU" sz="1400" dirty="0" smtClean="0">
                <a:solidFill>
                  <a:schemeClr val="accent4">
                    <a:lumMod val="50000"/>
                  </a:schemeClr>
                </a:solidFill>
                <a:latin typeface="Arial Narrow" pitchFamily="34" charset="0"/>
              </a:rPr>
              <a:t> вина, в конце — пунш; можно наоборот) только для того, чтобы к обеду, едва передохнув, снова выпить водки или вина (с закуской: маринованная рыба, копченый заяц, фаршированный гусь или груши в меду, 90 вариантов на выбор) и приналечь на суп с шампанским и пирожками (шампанское вливается в суп!), после чего последует еще одно обильное жаркое, а затем тяжелое, насыщенное сахаром и жиром, сладкое; а там уж недалеко и до вечернего чая с пятью видами хлеба, телятиной, ветчиной, говядиной, рябчиками, индейкой, языком, зайцем, четырьмя сортами сыра… Это не считая булочек, печенья разных сортов, «баб», варенья, апельсинов, яблок, груш, мандаринов, фиников, слив, винограда; но мало того: «к чаю» надо подать ром, коньяк, красное вино, вишневый сироп, шербет, сливки, сахар, лимон. Масло простое и масло лимонное, </a:t>
            </a:r>
            <a:r>
              <a:rPr lang="ru-RU" sz="1400" dirty="0" err="1" smtClean="0">
                <a:solidFill>
                  <a:schemeClr val="accent4">
                    <a:lumMod val="50000"/>
                  </a:schemeClr>
                </a:solidFill>
                <a:latin typeface="Arial Narrow" pitchFamily="34" charset="0"/>
              </a:rPr>
              <a:t>пармезанное</a:t>
            </a:r>
            <a:r>
              <a:rPr lang="ru-RU" sz="1400" dirty="0" smtClean="0">
                <a:solidFill>
                  <a:schemeClr val="accent4">
                    <a:lumMod val="50000"/>
                  </a:schemeClr>
                </a:solidFill>
                <a:latin typeface="Arial Narrow" pitchFamily="34" charset="0"/>
              </a:rPr>
              <a:t>, из рябчиков, с жареной печенкой, с миндалем, грецкими орехами, фисташками. С зеленым сыром. С натертой солониной…»</a:t>
            </a:r>
          </a:p>
          <a:p>
            <a:r>
              <a:rPr lang="ru-RU" sz="1400" dirty="0" smtClean="0">
                <a:solidFill>
                  <a:schemeClr val="accent4">
                    <a:lumMod val="50000"/>
                  </a:schemeClr>
                </a:solidFill>
                <a:latin typeface="Arial Narrow" pitchFamily="34" charset="0"/>
              </a:rPr>
              <a:t> </a:t>
            </a:r>
          </a:p>
          <a:p>
            <a:endParaRPr lang="ru-RU" sz="1400" dirty="0" smtClean="0">
              <a:solidFill>
                <a:schemeClr val="accent4">
                  <a:lumMod val="50000"/>
                </a:schemeClr>
              </a:solidFill>
              <a:latin typeface="Arial Narrow" pitchFamily="34" charset="0"/>
            </a:endParaRPr>
          </a:p>
        </p:txBody>
      </p:sp>
      <p:pic>
        <p:nvPicPr>
          <p:cNvPr id="61444" name="Picture 4" descr="http://data.fantlab.ru/images/editions/big/3612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71600" y="3645024"/>
            <a:ext cx="827119" cy="1224136"/>
          </a:xfrm>
          <a:prstGeom prst="rect">
            <a:avLst/>
          </a:prstGeom>
          <a:noFill/>
        </p:spPr>
      </p:pic>
      <p:sp>
        <p:nvSpPr>
          <p:cNvPr id="13" name="Прямоугольник 12"/>
          <p:cNvSpPr/>
          <p:nvPr/>
        </p:nvSpPr>
        <p:spPr>
          <a:xfrm>
            <a:off x="395536" y="5013176"/>
            <a:ext cx="3096000" cy="1440160"/>
          </a:xfrm>
          <a:prstGeom prst="rect">
            <a:avLst/>
          </a:prstGeom>
          <a:solidFill>
            <a:schemeClr val="accent6">
              <a:lumMod val="20000"/>
              <a:lumOff val="80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39552" y="5085184"/>
            <a:ext cx="2736304" cy="738664"/>
          </a:xfrm>
          <a:prstGeom prst="rect">
            <a:avLst/>
          </a:prstGeom>
        </p:spPr>
        <p:txBody>
          <a:bodyPr wrap="square">
            <a:spAutoFit/>
          </a:bodyPr>
          <a:lstStyle/>
          <a:p>
            <a:r>
              <a:rPr lang="ru-RU" sz="1400" b="1" i="1" dirty="0" smtClean="0">
                <a:solidFill>
                  <a:schemeClr val="accent4">
                    <a:lumMod val="50000"/>
                  </a:schemeClr>
                </a:solidFill>
                <a:latin typeface="Arial Narrow" pitchFamily="34" charset="0"/>
              </a:rPr>
              <a:t>Т. Толстая. Изюм</a:t>
            </a:r>
          </a:p>
          <a:p>
            <a:r>
              <a:rPr lang="ru-RU" sz="1400" b="1" i="1" dirty="0" smtClean="0">
                <a:solidFill>
                  <a:schemeClr val="accent4">
                    <a:lumMod val="50000"/>
                  </a:schemeClr>
                </a:solidFill>
                <a:latin typeface="Arial Narrow" pitchFamily="34" charset="0"/>
              </a:rPr>
              <a:t> с. 312-318 - Золотой век (эссе), М.: Подкова, 2002, 384 с.</a:t>
            </a:r>
            <a:endParaRPr lang="ru-RU" sz="1400" b="1" i="1" dirty="0">
              <a:solidFill>
                <a:schemeClr val="accent4">
                  <a:lumMod val="50000"/>
                </a:schemeClr>
              </a:solidFill>
              <a:latin typeface="Arial Narrow" pitchFamily="34" charset="0"/>
            </a:endParaRPr>
          </a:p>
        </p:txBody>
      </p:sp>
      <p:pic>
        <p:nvPicPr>
          <p:cNvPr id="11" name="Picture 2" descr="F:\Молоховец\фоны\201015-c47a5-53080850-m750x740-u22ae5.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536" y="908720"/>
            <a:ext cx="2808312" cy="1872208"/>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467544" y="6093296"/>
            <a:ext cx="3028137" cy="307777"/>
          </a:xfrm>
          <a:prstGeom prst="rect">
            <a:avLst/>
          </a:prstGeom>
        </p:spPr>
        <p:txBody>
          <a:bodyPr wrap="none">
            <a:spAutoFit/>
          </a:bodyPr>
          <a:lstStyle/>
          <a:p>
            <a:r>
              <a:rPr lang="en-US" sz="1400" i="1" dirty="0" smtClean="0">
                <a:solidFill>
                  <a:schemeClr val="accent4">
                    <a:lumMod val="50000"/>
                  </a:schemeClr>
                </a:solidFill>
                <a:latin typeface="Arial Narrow" pitchFamily="34" charset="0"/>
                <a:hlinkClick r:id="rId5"/>
              </a:rPr>
              <a:t>http://www.club366.ru/articles/121439.shtml</a:t>
            </a:r>
            <a:endParaRPr lang="ru-RU" sz="1400" i="1" dirty="0">
              <a:solidFill>
                <a:schemeClr val="accent4">
                  <a:lumMod val="50000"/>
                </a:schemeClr>
              </a:solidFill>
              <a:latin typeface="Arial Narrow" pitchFamily="34" charset="0"/>
            </a:endParaRPr>
          </a:p>
        </p:txBody>
      </p:sp>
      <p:sp>
        <p:nvSpPr>
          <p:cNvPr id="12" name="TextBox 11"/>
          <p:cNvSpPr txBox="1"/>
          <p:nvPr/>
        </p:nvSpPr>
        <p:spPr>
          <a:xfrm>
            <a:off x="539552" y="5805264"/>
            <a:ext cx="2441694" cy="307777"/>
          </a:xfrm>
          <a:prstGeom prst="rect">
            <a:avLst/>
          </a:prstGeom>
          <a:noFill/>
        </p:spPr>
        <p:txBody>
          <a:bodyPr wrap="none" rtlCol="0">
            <a:spAutoFit/>
          </a:bodyPr>
          <a:lstStyle/>
          <a:p>
            <a:r>
              <a:rPr lang="ru-RU" sz="1400" b="1" i="1" dirty="0" smtClean="0">
                <a:solidFill>
                  <a:schemeClr val="accent2">
                    <a:lumMod val="60000"/>
                    <a:lumOff val="40000"/>
                  </a:schemeClr>
                </a:solidFill>
                <a:latin typeface="Arial Narrow" pitchFamily="34" charset="0"/>
              </a:rPr>
              <a:t>Читать в электронном виде:</a:t>
            </a:r>
            <a:endParaRPr lang="ru-RU" sz="1400" b="1" i="1" dirty="0">
              <a:solidFill>
                <a:schemeClr val="accent2">
                  <a:lumMod val="60000"/>
                  <a:lumOff val="40000"/>
                </a:schemeClr>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p:cTn id="7" dur="1000" fill="hold"/>
                                        <p:tgtEl>
                                          <p:spTgt spid="61444"/>
                                        </p:tgtEl>
                                        <p:attrNameLst>
                                          <p:attrName>ppt_w</p:attrName>
                                        </p:attrNameLst>
                                      </p:cBhvr>
                                      <p:tavLst>
                                        <p:tav tm="0">
                                          <p:val>
                                            <p:fltVal val="0"/>
                                          </p:val>
                                        </p:tav>
                                        <p:tav tm="100000">
                                          <p:val>
                                            <p:strVal val="#ppt_w"/>
                                          </p:val>
                                        </p:tav>
                                      </p:tavLst>
                                    </p:anim>
                                    <p:anim calcmode="lin" valueType="num">
                                      <p:cBhvr>
                                        <p:cTn id="8" dur="1000" fill="hold"/>
                                        <p:tgtEl>
                                          <p:spTgt spid="61444"/>
                                        </p:tgtEl>
                                        <p:attrNameLst>
                                          <p:attrName>ppt_h</p:attrName>
                                        </p:attrNameLst>
                                      </p:cBhvr>
                                      <p:tavLst>
                                        <p:tav tm="0">
                                          <p:val>
                                            <p:fltVal val="0"/>
                                          </p:val>
                                        </p:tav>
                                        <p:tav tm="100000">
                                          <p:val>
                                            <p:strVal val="#ppt_h"/>
                                          </p:val>
                                        </p:tav>
                                      </p:tavLst>
                                    </p:anim>
                                    <p:anim calcmode="lin" valueType="num">
                                      <p:cBhvr>
                                        <p:cTn id="9" dur="1000" fill="hold"/>
                                        <p:tgtEl>
                                          <p:spTgt spid="61444"/>
                                        </p:tgtEl>
                                        <p:attrNameLst>
                                          <p:attrName>style.rotation</p:attrName>
                                        </p:attrNameLst>
                                      </p:cBhvr>
                                      <p:tavLst>
                                        <p:tav tm="0">
                                          <p:val>
                                            <p:fltVal val="90"/>
                                          </p:val>
                                        </p:tav>
                                        <p:tav tm="100000">
                                          <p:val>
                                            <p:fltVal val="0"/>
                                          </p:val>
                                        </p:tav>
                                      </p:tavLst>
                                    </p:anim>
                                    <p:animEffect transition="in" filter="fade">
                                      <p:cBhvr>
                                        <p:cTn id="10" dur="1000"/>
                                        <p:tgtEl>
                                          <p:spTgt spid="61444"/>
                                        </p:tgtEl>
                                      </p:cBhvr>
                                    </p:animEffect>
                                  </p:childTnLst>
                                </p:cTn>
                              </p:par>
                              <p:par>
                                <p:cTn id="11" presetID="23" presetClass="emph" presetSubtype="0" fill="hold" grpId="0" nodeType="withEffect">
                                  <p:stCondLst>
                                    <p:cond delay="0"/>
                                  </p:stCondLst>
                                  <p:childTnLst>
                                    <p:animClr clrSpc="hsl" dir="cw">
                                      <p:cBhvr override="childStyle">
                                        <p:cTn id="12" dur="500" fill="hold"/>
                                        <p:tgtEl>
                                          <p:spTgt spid="13"/>
                                        </p:tgtEl>
                                        <p:attrNameLst>
                                          <p:attrName>style.color</p:attrName>
                                        </p:attrNameLst>
                                      </p:cBhvr>
                                      <p:by>
                                        <p:hsl h="10842353" s="0" l="0"/>
                                      </p:by>
                                    </p:animClr>
                                    <p:animClr clrSpc="hsl" dir="cw">
                                      <p:cBhvr>
                                        <p:cTn id="13" dur="500" fill="hold"/>
                                        <p:tgtEl>
                                          <p:spTgt spid="13"/>
                                        </p:tgtEl>
                                        <p:attrNameLst>
                                          <p:attrName>fillcolor</p:attrName>
                                        </p:attrNameLst>
                                      </p:cBhvr>
                                      <p:by>
                                        <p:hsl h="10842353" s="0" l="0"/>
                                      </p:by>
                                    </p:animClr>
                                    <p:animClr clrSpc="hsl" dir="cw">
                                      <p:cBhvr>
                                        <p:cTn id="14" dur="500" fill="hold"/>
                                        <p:tgtEl>
                                          <p:spTgt spid="13"/>
                                        </p:tgtEl>
                                        <p:attrNameLst>
                                          <p:attrName>stroke.color</p:attrName>
                                        </p:attrNameLst>
                                      </p:cBhvr>
                                      <p:by>
                                        <p:hsl h="10842353" s="0" l="0"/>
                                      </p:by>
                                    </p:animClr>
                                    <p:set>
                                      <p:cBhvr>
                                        <p:cTn id="15"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img1.liveinternet.ru/images/attach/b/3/19/28/19028346_Henri_Matisse.jpg"/>
          <p:cNvPicPr>
            <a:picLocks noChangeAspect="1" noChangeArrowheads="1"/>
          </p:cNvPicPr>
          <p:nvPr/>
        </p:nvPicPr>
        <p:blipFill>
          <a:blip r:embed="rId3"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539552" y="4149080"/>
            <a:ext cx="4320480" cy="1815882"/>
          </a:xfrm>
          <a:prstGeom prst="rect">
            <a:avLst/>
          </a:prstGeom>
        </p:spPr>
        <p:txBody>
          <a:bodyPr wrap="square">
            <a:spAutoFit/>
          </a:bodyPr>
          <a:lstStyle/>
          <a:p>
            <a:r>
              <a:rPr lang="ru-RU" sz="1400" i="1" dirty="0" smtClean="0">
                <a:solidFill>
                  <a:schemeClr val="accent1">
                    <a:lumMod val="50000"/>
                  </a:schemeClr>
                </a:solidFill>
              </a:rPr>
              <a:t>      </a:t>
            </a:r>
            <a:r>
              <a:rPr lang="ru-RU" sz="1400" i="1" dirty="0" smtClean="0">
                <a:solidFill>
                  <a:schemeClr val="accent4">
                    <a:lumMod val="50000"/>
                  </a:schemeClr>
                </a:solidFill>
              </a:rPr>
              <a:t>«… </a:t>
            </a:r>
            <a:r>
              <a:rPr lang="ru-RU" sz="1400" i="1" dirty="0" err="1" smtClean="0">
                <a:solidFill>
                  <a:schemeClr val="accent4">
                    <a:lumMod val="50000"/>
                  </a:schemeClr>
                </a:solidFill>
              </a:rPr>
              <a:t>Швамбранская</a:t>
            </a:r>
            <a:r>
              <a:rPr lang="ru-RU" sz="1400" i="1" dirty="0" smtClean="0">
                <a:solidFill>
                  <a:schemeClr val="accent4">
                    <a:lumMod val="50000"/>
                  </a:schemeClr>
                </a:solidFill>
              </a:rPr>
              <a:t> </a:t>
            </a:r>
            <a:r>
              <a:rPr lang="ru-RU" sz="1400" i="1" dirty="0">
                <a:solidFill>
                  <a:schemeClr val="accent4">
                    <a:lumMod val="50000"/>
                  </a:schemeClr>
                </a:solidFill>
              </a:rPr>
              <a:t>игра в то время сводилась главным образом к воображаемому обжорству. </a:t>
            </a:r>
            <a:r>
              <a:rPr lang="ru-RU" sz="1400" i="1" dirty="0" err="1">
                <a:solidFill>
                  <a:schemeClr val="accent4">
                    <a:lumMod val="50000"/>
                  </a:schemeClr>
                </a:solidFill>
              </a:rPr>
              <a:t>Швамбрания</a:t>
            </a:r>
            <a:r>
              <a:rPr lang="ru-RU" sz="1400" i="1" dirty="0">
                <a:solidFill>
                  <a:schemeClr val="accent4">
                    <a:lumMod val="50000"/>
                  </a:schemeClr>
                </a:solidFill>
              </a:rPr>
              <a:t> ела. Она обедала и ужинала. Она пировала. Мы смаковали звучные и длинные меню, взятые из поваренной </a:t>
            </a:r>
            <a:r>
              <a:rPr lang="ru-RU" sz="1400" i="1" dirty="0" err="1" smtClean="0">
                <a:solidFill>
                  <a:schemeClr val="accent4">
                    <a:lumMod val="50000"/>
                  </a:schemeClr>
                </a:solidFill>
              </a:rPr>
              <a:t>книгиМолоховец</a:t>
            </a:r>
            <a:r>
              <a:rPr lang="ru-RU" sz="1400" i="1" dirty="0" smtClean="0">
                <a:solidFill>
                  <a:schemeClr val="accent4">
                    <a:lumMod val="50000"/>
                  </a:schemeClr>
                </a:solidFill>
              </a:rPr>
              <a:t>. На этих </a:t>
            </a:r>
            <a:r>
              <a:rPr lang="ru-RU" sz="1400" i="1" dirty="0" err="1" smtClean="0">
                <a:solidFill>
                  <a:schemeClr val="accent4">
                    <a:lumMod val="50000"/>
                  </a:schemeClr>
                </a:solidFill>
              </a:rPr>
              <a:t>швамбранских</a:t>
            </a:r>
            <a:r>
              <a:rPr lang="ru-RU" sz="1400" i="1" dirty="0" smtClean="0">
                <a:solidFill>
                  <a:schemeClr val="accent4">
                    <a:lumMod val="50000"/>
                  </a:schemeClr>
                </a:solidFill>
              </a:rPr>
              <a:t> пиршествах мы немножко удовлетворяли свои необузданные аппетиты». </a:t>
            </a:r>
            <a:endParaRPr lang="ru-RU" sz="1400" dirty="0" smtClean="0">
              <a:solidFill>
                <a:schemeClr val="accent4">
                  <a:lumMod val="50000"/>
                </a:schemeClr>
              </a:solidFill>
            </a:endParaRPr>
          </a:p>
          <a:p>
            <a:pPr algn="just"/>
            <a:endParaRPr lang="ru-RU" sz="1400" i="1" dirty="0">
              <a:solidFill>
                <a:schemeClr val="tx2">
                  <a:lumMod val="60000"/>
                  <a:lumOff val="40000"/>
                </a:schemeClr>
              </a:solidFill>
            </a:endParaRPr>
          </a:p>
        </p:txBody>
      </p:sp>
      <p:pic>
        <p:nvPicPr>
          <p:cNvPr id="3" name="Рисунок 2"/>
          <p:cNvPicPr>
            <a:picLocks noChangeAspect="1"/>
          </p:cNvPicPr>
          <p:nvPr/>
        </p:nvPicPr>
        <p:blipFill rotWithShape="1">
          <a:blip r:embed="rId4" cstate="print">
            <a:extLst>
              <a:ext uri="{28A0092B-C50C-407E-A947-70E740481C1C}">
                <a14:useLocalDpi xmlns:a14="http://schemas.microsoft.com/office/drawing/2010/main"/>
              </a:ext>
            </a:extLst>
          </a:blip>
          <a:srcRect l="18406" r="18406"/>
          <a:stretch/>
        </p:blipFill>
        <p:spPr>
          <a:xfrm>
            <a:off x="467544" y="2492896"/>
            <a:ext cx="936102" cy="1404000"/>
          </a:xfrm>
          <a:prstGeom prst="rect">
            <a:avLst/>
          </a:prstGeom>
          <a:ln>
            <a:noFill/>
          </a:ln>
          <a:effectLst>
            <a:outerShdw blurRad="292100" dist="139700" dir="2700000" algn="tl" rotWithShape="0">
              <a:srgbClr val="333333">
                <a:alpha val="65000"/>
              </a:srgbClr>
            </a:outerShdw>
          </a:effectLst>
        </p:spPr>
      </p:pic>
      <p:grpSp>
        <p:nvGrpSpPr>
          <p:cNvPr id="5" name="Группа 4"/>
          <p:cNvGrpSpPr/>
          <p:nvPr/>
        </p:nvGrpSpPr>
        <p:grpSpPr>
          <a:xfrm>
            <a:off x="5292080" y="404664"/>
            <a:ext cx="3456384" cy="5287560"/>
            <a:chOff x="2195736" y="373688"/>
            <a:chExt cx="3456384" cy="5287560"/>
          </a:xfrm>
        </p:grpSpPr>
        <p:grpSp>
          <p:nvGrpSpPr>
            <p:cNvPr id="6" name="Группа 12"/>
            <p:cNvGrpSpPr/>
            <p:nvPr/>
          </p:nvGrpSpPr>
          <p:grpSpPr>
            <a:xfrm>
              <a:off x="2195736" y="404664"/>
              <a:ext cx="3456384" cy="5256584"/>
              <a:chOff x="2195736" y="404664"/>
              <a:chExt cx="3456384" cy="5256584"/>
            </a:xfrm>
          </p:grpSpPr>
          <p:sp>
            <p:nvSpPr>
              <p:cNvPr id="9" name="Прямоугольник 8"/>
              <p:cNvSpPr/>
              <p:nvPr/>
            </p:nvSpPr>
            <p:spPr>
              <a:xfrm>
                <a:off x="2195736" y="404664"/>
                <a:ext cx="3456384" cy="5256584"/>
              </a:xfrm>
              <a:prstGeom prst="rect">
                <a:avLst/>
              </a:prstGeom>
              <a:ln>
                <a:solidFill>
                  <a:schemeClr val="bg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0"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49126" y="5301208"/>
                <a:ext cx="1122874" cy="288032"/>
              </a:xfrm>
              <a:prstGeom prst="rect">
                <a:avLst/>
              </a:prstGeom>
              <a:noFill/>
              <a:ln w="9525">
                <a:noFill/>
                <a:miter lim="800000"/>
                <a:headEnd/>
                <a:tailEnd/>
              </a:ln>
              <a:effectLst/>
            </p:spPr>
          </p:pic>
        </p:grpSp>
        <p:pic>
          <p:nvPicPr>
            <p:cNvPr id="7" name="Picture 2" descr="F:\Молоховец\фоны\201015-ddb02-77327731-m750x740-u9d0d7.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95736" y="373688"/>
              <a:ext cx="2520280" cy="4999528"/>
            </a:xfrm>
            <a:prstGeom prst="rect">
              <a:avLst/>
            </a:prstGeom>
            <a:noFill/>
          </p:spPr>
        </p:pic>
        <p:sp>
          <p:nvSpPr>
            <p:cNvPr id="8" name="TextBox 7"/>
            <p:cNvSpPr txBox="1"/>
            <p:nvPr/>
          </p:nvSpPr>
          <p:spPr>
            <a:xfrm>
              <a:off x="2699792" y="936297"/>
              <a:ext cx="2808000" cy="4508927"/>
            </a:xfrm>
            <a:prstGeom prst="rect">
              <a:avLst/>
            </a:prstGeom>
            <a:noFill/>
          </p:spPr>
          <p:txBody>
            <a:bodyPr wrap="square" rtlCol="0">
              <a:spAutoFit/>
            </a:bodyPr>
            <a:lstStyle/>
            <a:p>
              <a:pPr algn="ctr"/>
              <a:r>
                <a:rPr lang="ru-RU" sz="1400" b="1" dirty="0" smtClean="0">
                  <a:solidFill>
                    <a:srgbClr val="C993C6"/>
                  </a:solidFill>
                  <a:latin typeface="AmbassadoreType" pitchFamily="2" charset="0"/>
                </a:rPr>
                <a:t>«Яблочный пирог </a:t>
              </a:r>
              <a:r>
                <a:rPr lang="en-US" sz="1400" b="1" dirty="0" smtClean="0">
                  <a:solidFill>
                    <a:srgbClr val="C993C6"/>
                  </a:solidFill>
                  <a:latin typeface="AmbassadoreType" pitchFamily="2" charset="0"/>
                </a:rPr>
                <a:t>a la </a:t>
              </a:r>
              <a:r>
                <a:rPr lang="en-US" sz="1400" b="1" dirty="0" err="1" smtClean="0">
                  <a:solidFill>
                    <a:srgbClr val="C993C6"/>
                  </a:solidFill>
                  <a:latin typeface="AmbassadoreType" pitchFamily="2" charset="0"/>
                </a:rPr>
                <a:t>reine</a:t>
              </a:r>
              <a:endParaRPr lang="en-US" sz="1400" b="1" dirty="0" smtClean="0">
                <a:solidFill>
                  <a:srgbClr val="C993C6"/>
                </a:solidFill>
                <a:latin typeface="AmbassadoreType" pitchFamily="2" charset="0"/>
              </a:endParaRPr>
            </a:p>
            <a:p>
              <a:pPr marL="228600" indent="-228600" algn="just"/>
              <a:r>
                <a:rPr lang="ru-RU" sz="1100" dirty="0" smtClean="0"/>
                <a:t>      5 желтков, ¼ фунта сахара размешать</a:t>
              </a:r>
            </a:p>
            <a:p>
              <a:pPr marL="228600" indent="-228600" algn="just"/>
              <a:r>
                <a:rPr lang="ru-RU" sz="1100" dirty="0" smtClean="0"/>
                <a:t>до бела, положить 2 стакана муки, ¼</a:t>
              </a:r>
            </a:p>
            <a:p>
              <a:pPr marL="228600" indent="-228600" algn="just"/>
              <a:r>
                <a:rPr lang="ru-RU" sz="1100" dirty="0" smtClean="0"/>
                <a:t>Фунта масла, немного лимонной цедры</a:t>
              </a:r>
            </a:p>
            <a:p>
              <a:pPr marL="228600" indent="-228600" algn="just"/>
              <a:r>
                <a:rPr lang="ru-RU" sz="1100" dirty="0" smtClean="0"/>
                <a:t> (столовую ложку рома), вымесить </a:t>
              </a:r>
            </a:p>
            <a:p>
              <a:pPr marL="228600" indent="-228600" algn="just"/>
              <a:r>
                <a:rPr lang="ru-RU" sz="1100" dirty="0" smtClean="0"/>
                <a:t>Хорошенько, раскатать на столе… вырезать</a:t>
              </a:r>
            </a:p>
            <a:p>
              <a:pPr marL="228600" indent="-228600" algn="just"/>
              <a:r>
                <a:rPr lang="ru-RU" sz="1100" dirty="0" smtClean="0"/>
                <a:t>два кружка. Один кружок положить на дно </a:t>
              </a:r>
            </a:p>
            <a:p>
              <a:pPr marL="228600" indent="-228600" algn="just"/>
              <a:r>
                <a:rPr lang="ru-RU" sz="1100" dirty="0" smtClean="0"/>
                <a:t>Жестяной формы, потом вырезать полоску</a:t>
              </a:r>
            </a:p>
            <a:p>
              <a:pPr marL="228600" indent="-228600" algn="just"/>
              <a:r>
                <a:rPr lang="ru-RU" sz="1100" dirty="0" smtClean="0"/>
                <a:t>теста, обложить ею внутреннюю стенку </a:t>
              </a:r>
            </a:p>
            <a:p>
              <a:pPr marL="228600" indent="-228600" algn="just"/>
              <a:r>
                <a:rPr lang="ru-RU" sz="1100" dirty="0" smtClean="0"/>
                <a:t>формы, в середину положить яблоки,</a:t>
              </a:r>
            </a:p>
            <a:p>
              <a:pPr marL="228600" indent="-228600" algn="just"/>
              <a:r>
                <a:rPr lang="ru-RU" sz="1100" dirty="0" smtClean="0"/>
                <a:t>приготовленные следующим образом:</a:t>
              </a:r>
            </a:p>
            <a:p>
              <a:pPr marL="228600" indent="-228600" algn="just"/>
              <a:r>
                <a:rPr lang="ru-RU" sz="1100" dirty="0" smtClean="0"/>
                <a:t>     10 средних… яблок очистить, мелко </a:t>
              </a:r>
            </a:p>
            <a:p>
              <a:pPr marL="228600" indent="-228600" algn="just"/>
              <a:r>
                <a:rPr lang="ru-RU" sz="1100" dirty="0" smtClean="0"/>
                <a:t>нарезать, влить ложку столового вина,</a:t>
              </a:r>
            </a:p>
            <a:p>
              <a:pPr marL="228600" indent="-228600" algn="just"/>
              <a:r>
                <a:rPr lang="ru-RU" sz="1100" dirty="0" smtClean="0"/>
                <a:t>потушить немного, смешать с ¼ ст. изюма,</a:t>
              </a:r>
            </a:p>
            <a:p>
              <a:pPr marL="228600" indent="-228600" algn="just"/>
              <a:r>
                <a:rPr lang="ru-RU" sz="1100" dirty="0" smtClean="0"/>
                <a:t>(1/3 ст. сладкого толчёного миндаля,</a:t>
              </a:r>
            </a:p>
            <a:p>
              <a:pPr marL="228600" indent="-228600" algn="just"/>
              <a:r>
                <a:rPr lang="ru-RU" sz="1100" dirty="0" smtClean="0"/>
                <a:t>Несколько штук горького), ½ ст. мелкого </a:t>
              </a:r>
            </a:p>
            <a:p>
              <a:pPr marL="228600" indent="-228600" algn="just"/>
              <a:r>
                <a:rPr lang="ru-RU" sz="1100" dirty="0" smtClean="0"/>
                <a:t>сахара, ложкою или 2 вишневого </a:t>
              </a:r>
            </a:p>
            <a:p>
              <a:pPr marL="228600" indent="-228600" algn="just"/>
              <a:r>
                <a:rPr lang="ru-RU" sz="1100" dirty="0" smtClean="0"/>
                <a:t>варенья и апельсиновой корки.  Массу эту</a:t>
              </a:r>
            </a:p>
            <a:p>
              <a:pPr marL="228600" indent="-228600" algn="just"/>
              <a:r>
                <a:rPr lang="ru-RU" sz="1100" dirty="0" smtClean="0"/>
                <a:t>прикрыть другим кружком теста, слепить</a:t>
              </a:r>
            </a:p>
            <a:p>
              <a:pPr marL="228600" indent="-228600" algn="just"/>
              <a:r>
                <a:rPr lang="ru-RU" sz="1100" dirty="0" smtClean="0"/>
                <a:t>края, смазать белком, посыпать сухарями</a:t>
              </a:r>
            </a:p>
            <a:p>
              <a:pPr marL="228600" indent="-228600" algn="just"/>
              <a:r>
                <a:rPr lang="ru-RU" sz="1100" dirty="0" smtClean="0"/>
                <a:t>с сахаром и в печь часа на 1 ½…</a:t>
              </a:r>
            </a:p>
            <a:p>
              <a:pPr marL="228600" indent="-228600" algn="just"/>
              <a:r>
                <a:rPr lang="ru-RU" sz="1100" dirty="0" smtClean="0"/>
                <a:t>     …покрыть тремя сбитыми белками,  </a:t>
              </a:r>
            </a:p>
            <a:p>
              <a:pPr marL="228600" indent="-228600" algn="just"/>
              <a:r>
                <a:rPr lang="ru-RU" sz="1100" dirty="0" smtClean="0"/>
                <a:t>смешанными с ¼ фунтами сахара, вставить </a:t>
              </a:r>
            </a:p>
            <a:p>
              <a:pPr marL="228600" indent="-228600" algn="just"/>
              <a:r>
                <a:rPr lang="ru-RU" sz="1100" dirty="0" smtClean="0"/>
                <a:t>в печь; когда подрумянится, подавать </a:t>
              </a:r>
            </a:p>
            <a:p>
              <a:pPr marL="228600" indent="-228600" algn="just"/>
              <a:r>
                <a:rPr lang="ru-RU" sz="1100" dirty="0" smtClean="0"/>
                <a:t>украсив   сверху вареньем» (с. 435)</a:t>
              </a:r>
              <a:endParaRPr lang="ru-RU" sz="1100" dirty="0"/>
            </a:p>
          </p:txBody>
        </p:sp>
      </p:grpSp>
      <p:pic>
        <p:nvPicPr>
          <p:cNvPr id="22530" name="Picture 2" descr="http://imgs.marketdigest.ru/covers2/1075489of/1137924of/1137925of/1139545of/1139638of/20340521o.jpg"/>
          <p:cNvPicPr>
            <a:picLocks noChangeAspect="1" noChangeArrowheads="1"/>
          </p:cNvPicPr>
          <p:nvPr/>
        </p:nvPicPr>
        <p:blipFill>
          <a:blip r:embed="rId7" cstate="print"/>
          <a:srcRect/>
          <a:stretch>
            <a:fillRect/>
          </a:stretch>
        </p:blipFill>
        <p:spPr bwMode="auto">
          <a:xfrm>
            <a:off x="5148064" y="5301208"/>
            <a:ext cx="752475" cy="1162050"/>
          </a:xfrm>
          <a:prstGeom prst="rect">
            <a:avLst/>
          </a:prstGeom>
          <a:noFill/>
        </p:spPr>
      </p:pic>
      <p:sp>
        <p:nvSpPr>
          <p:cNvPr id="22531" name="Rectangle 3"/>
          <p:cNvSpPr>
            <a:spLocks noChangeArrowheads="1"/>
          </p:cNvSpPr>
          <p:nvPr/>
        </p:nvSpPr>
        <p:spPr bwMode="auto">
          <a:xfrm>
            <a:off x="1547664" y="2636912"/>
            <a:ext cx="302433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ru-RU" sz="1400" i="1" dirty="0" smtClean="0">
                <a:solidFill>
                  <a:schemeClr val="tx2">
                    <a:lumMod val="50000"/>
                  </a:schemeClr>
                </a:solidFill>
                <a:latin typeface="Arial Narrow" pitchFamily="34" charset="0"/>
              </a:rPr>
              <a:t>Кассиль, Л. Кондуит и </a:t>
            </a:r>
            <a:r>
              <a:rPr lang="ru-RU" sz="1400" i="1" dirty="0" err="1" smtClean="0">
                <a:solidFill>
                  <a:schemeClr val="tx2">
                    <a:lumMod val="50000"/>
                  </a:schemeClr>
                </a:solidFill>
                <a:latin typeface="Arial Narrow" pitchFamily="34" charset="0"/>
              </a:rPr>
              <a:t>Швамбрания</a:t>
            </a:r>
            <a:r>
              <a:rPr lang="ru-RU" sz="1400" i="1" dirty="0" smtClean="0">
                <a:solidFill>
                  <a:schemeClr val="tx2">
                    <a:lumMod val="50000"/>
                  </a:schemeClr>
                </a:solidFill>
                <a:latin typeface="Arial Narrow" pitchFamily="34" charset="0"/>
              </a:rPr>
              <a:t> // Собрание сочинений : в 5 т. – М., 1987. – Т. 1. – С. 31-324.</a:t>
            </a:r>
          </a:p>
        </p:txBody>
      </p:sp>
      <p:sp>
        <p:nvSpPr>
          <p:cNvPr id="15" name="Прямоугольник 14"/>
          <p:cNvSpPr/>
          <p:nvPr/>
        </p:nvSpPr>
        <p:spPr>
          <a:xfrm>
            <a:off x="467544" y="836712"/>
            <a:ext cx="4644008" cy="1323439"/>
          </a:xfrm>
          <a:prstGeom prst="rect">
            <a:avLst/>
          </a:prstGeom>
        </p:spPr>
        <p:txBody>
          <a:bodyPr wrap="square">
            <a:spAutoFit/>
          </a:bodyPr>
          <a:lstStyle/>
          <a:p>
            <a:r>
              <a:rPr lang="ru-RU" sz="1600" dirty="0" smtClean="0">
                <a:solidFill>
                  <a:schemeClr val="accent4">
                    <a:lumMod val="50000"/>
                  </a:schemeClr>
                </a:solidFill>
                <a:latin typeface="Arial Narrow" pitchFamily="34" charset="0"/>
              </a:rPr>
              <a:t>     На книгах Елены Молоховец выросло не одно поколение домашних хозяек. Для кого-то это была настольная кулинарная книга, а для кого-то увлекательный роман, позволяющий пережить трудные голодные двадцатые, сороковые…</a:t>
            </a:r>
            <a:endParaRPr lang="ru-RU" sz="1600" dirty="0">
              <a:solidFill>
                <a:schemeClr val="accent4">
                  <a:lumMod val="50000"/>
                </a:schemeClr>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2531"/>
                                        </p:tgtEl>
                                        <p:attrNameLst>
                                          <p:attrName>style.visibility</p:attrName>
                                        </p:attrNameLst>
                                      </p:cBhvr>
                                      <p:to>
                                        <p:strVal val="visible"/>
                                      </p:to>
                                    </p:set>
                                    <p:animScale>
                                      <p:cBhvr>
                                        <p:cTn id="12" dur="1000" decel="50000" fill="hold">
                                          <p:stCondLst>
                                            <p:cond delay="0"/>
                                          </p:stCondLst>
                                        </p:cTn>
                                        <p:tgtEl>
                                          <p:spTgt spid="225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2531"/>
                                        </p:tgtEl>
                                        <p:attrNameLst>
                                          <p:attrName>ppt_x</p:attrName>
                                          <p:attrName>ppt_y</p:attrName>
                                        </p:attrNameLst>
                                      </p:cBhvr>
                                    </p:animMotion>
                                    <p:animEffect transition="in" filter="fade">
                                      <p:cBhvr>
                                        <p:cTn id="14" dur="1000"/>
                                        <p:tgtEl>
                                          <p:spTgt spid="22531"/>
                                        </p:tgtEl>
                                      </p:cBhvr>
                                    </p:animEffect>
                                  </p:childTnLst>
                                </p:cTn>
                              </p:par>
                            </p:childTnLst>
                          </p:cTn>
                        </p:par>
                        <p:par>
                          <p:cTn id="15" fill="hold">
                            <p:stCondLst>
                              <p:cond delay="1000"/>
                            </p:stCondLst>
                            <p:childTnLst>
                              <p:par>
                                <p:cTn id="16" presetID="21"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8)">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grpSp>
        <p:nvGrpSpPr>
          <p:cNvPr id="3" name="Группа 2"/>
          <p:cNvGrpSpPr/>
          <p:nvPr/>
        </p:nvGrpSpPr>
        <p:grpSpPr>
          <a:xfrm>
            <a:off x="5292080" y="404664"/>
            <a:ext cx="3456384" cy="5287560"/>
            <a:chOff x="5292080" y="404664"/>
            <a:chExt cx="3456384" cy="5287560"/>
          </a:xfrm>
        </p:grpSpPr>
        <p:grpSp>
          <p:nvGrpSpPr>
            <p:cNvPr id="9" name="Группа 12"/>
            <p:cNvGrpSpPr/>
            <p:nvPr/>
          </p:nvGrpSpPr>
          <p:grpSpPr>
            <a:xfrm>
              <a:off x="5292080" y="435640"/>
              <a:ext cx="3456384" cy="5256584"/>
              <a:chOff x="2195736" y="404664"/>
              <a:chExt cx="3456384" cy="5256584"/>
            </a:xfrm>
          </p:grpSpPr>
          <p:sp>
            <p:nvSpPr>
              <p:cNvPr id="12" name="Прямоугольник 11"/>
              <p:cNvSpPr/>
              <p:nvPr/>
            </p:nvSpPr>
            <p:spPr>
              <a:xfrm>
                <a:off x="2195736" y="404664"/>
                <a:ext cx="3456384" cy="5256584"/>
              </a:xfrm>
              <a:prstGeom prst="rect">
                <a:avLst/>
              </a:prstGeom>
              <a:ln>
                <a:solidFill>
                  <a:schemeClr val="bg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3"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49126" y="5301208"/>
                <a:ext cx="1122874" cy="288032"/>
              </a:xfrm>
              <a:prstGeom prst="rect">
                <a:avLst/>
              </a:prstGeom>
              <a:noFill/>
              <a:ln w="9525">
                <a:noFill/>
                <a:miter lim="800000"/>
                <a:headEnd/>
                <a:tailEnd/>
              </a:ln>
              <a:effectLst/>
            </p:spPr>
          </p:pic>
        </p:grpSp>
        <p:pic>
          <p:nvPicPr>
            <p:cNvPr id="10" name="Picture 2" descr="F:\Молоховец\фоны\201015-ddb02-77327731-m750x740-u9d0d7.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92080" y="404664"/>
              <a:ext cx="2520280" cy="4999528"/>
            </a:xfrm>
            <a:prstGeom prst="rect">
              <a:avLst/>
            </a:prstGeom>
            <a:noFill/>
          </p:spPr>
        </p:pic>
        <p:sp>
          <p:nvSpPr>
            <p:cNvPr id="11" name="TextBox 10"/>
            <p:cNvSpPr txBox="1"/>
            <p:nvPr/>
          </p:nvSpPr>
          <p:spPr>
            <a:xfrm>
              <a:off x="5796136" y="908720"/>
              <a:ext cx="2880320" cy="4201150"/>
            </a:xfrm>
            <a:prstGeom prst="rect">
              <a:avLst/>
            </a:prstGeom>
            <a:noFill/>
          </p:spPr>
          <p:txBody>
            <a:bodyPr wrap="square" rtlCol="0">
              <a:spAutoFit/>
            </a:bodyPr>
            <a:lstStyle/>
            <a:p>
              <a:pPr algn="ctr"/>
              <a:r>
                <a:rPr lang="ru-RU" sz="1400" b="1" dirty="0" smtClean="0">
                  <a:solidFill>
                    <a:schemeClr val="accent3">
                      <a:lumMod val="75000"/>
                    </a:schemeClr>
                  </a:solidFill>
                  <a:latin typeface="AmbassadoreType" pitchFamily="2" charset="0"/>
                </a:rPr>
                <a:t>Огурцы соленые.</a:t>
              </a:r>
            </a:p>
            <a:p>
              <a:r>
                <a:rPr lang="ru-RU" sz="1100" dirty="0" smtClean="0"/>
                <a:t>      Дно небольшого бочонка выстлать листьями дубовыми, вишневыми, смородинными, укропом, листьями и струганными кореньями хрена (если не кладется чеснок, который разрезывается на четыре части). </a:t>
              </a:r>
            </a:p>
            <a:p>
              <a:r>
                <a:rPr lang="ru-RU" sz="1100" dirty="0" smtClean="0"/>
                <a:t>      Потом ставить огурцы на дно стоймя один подле другого, каждый такой ряд огурцов пересыпать горстью каждой вышепоименованной зелени. Наполнив таким образом бочонок, накрыть его тотчас дном, в котором должны быть просверлены 2 небольшие отверстия, через одно из них должен выходить воздух, в другое же вставить воронку и влить соленую воду, а именно: на 2 1/2 ведра, т. е. на 10 гарнцев воды речной или колодезной, взять 6 стаканов соли и 1 ложку селитры, размешать и сырой залить огурцы, тотчас закупорить и засмолить. </a:t>
              </a:r>
            </a:p>
            <a:p>
              <a:r>
                <a:rPr lang="ru-RU" sz="1100" dirty="0" smtClean="0"/>
                <a:t>      Эти огурцы хорошо перекладывать маленькими арбузами, которые в таком изобилии в южных губерниях России.</a:t>
              </a:r>
              <a:endParaRPr lang="ru-RU" sz="1100" dirty="0"/>
            </a:p>
          </p:txBody>
        </p:sp>
      </p:grpSp>
      <p:pic>
        <p:nvPicPr>
          <p:cNvPr id="14" name="Picture 2" descr="http://gbaa222.com/images/55d0167be170b.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3528" y="404664"/>
            <a:ext cx="1145581" cy="1512168"/>
          </a:xfrm>
          <a:prstGeom prst="rect">
            <a:avLst/>
          </a:prstGeom>
          <a:noFill/>
        </p:spPr>
      </p:pic>
      <p:sp>
        <p:nvSpPr>
          <p:cNvPr id="15" name="Прямоугольник 14"/>
          <p:cNvSpPr/>
          <p:nvPr/>
        </p:nvSpPr>
        <p:spPr>
          <a:xfrm>
            <a:off x="323528" y="2044005"/>
            <a:ext cx="4464496" cy="1384995"/>
          </a:xfrm>
          <a:prstGeom prst="rect">
            <a:avLst/>
          </a:prstGeom>
        </p:spPr>
        <p:txBody>
          <a:bodyPr wrap="square">
            <a:spAutoFit/>
          </a:bodyPr>
          <a:lstStyle/>
          <a:p>
            <a:r>
              <a:rPr lang="ru-RU" sz="1400" i="1" dirty="0" smtClean="0">
                <a:solidFill>
                  <a:schemeClr val="accent4">
                    <a:lumMod val="50000"/>
                  </a:schemeClr>
                </a:solidFill>
              </a:rPr>
              <a:t>« — Куда ты там собирался? В Англию? Где я возьму, по-твоему, в Англии хрен? А смородиновые листья? А дубовую кору, не говоря уж о самом дубовом бочонке! Нет, нет и нет! — Маруся сердито пролистала «Подарок молодым хозяйкам, или Средство к уменьшению расходов в домашнем</a:t>
            </a:r>
          </a:p>
        </p:txBody>
      </p:sp>
      <p:sp>
        <p:nvSpPr>
          <p:cNvPr id="16" name="Прямоугольник 15"/>
          <p:cNvSpPr/>
          <p:nvPr/>
        </p:nvSpPr>
        <p:spPr>
          <a:xfrm>
            <a:off x="251520" y="3356992"/>
            <a:ext cx="4824536" cy="2246769"/>
          </a:xfrm>
          <a:prstGeom prst="rect">
            <a:avLst/>
          </a:prstGeom>
        </p:spPr>
        <p:txBody>
          <a:bodyPr wrap="square">
            <a:spAutoFit/>
          </a:bodyPr>
          <a:lstStyle/>
          <a:p>
            <a:r>
              <a:rPr lang="ru-RU" sz="1400" i="1" dirty="0" smtClean="0">
                <a:solidFill>
                  <a:schemeClr val="accent4">
                    <a:lumMod val="50000"/>
                  </a:schemeClr>
                </a:solidFill>
              </a:rPr>
              <a:t>хозяйстве» (издание 22-е, исправленное и дополненное, СПб., 1901, Типография Н. Н. </a:t>
            </a:r>
            <a:r>
              <a:rPr lang="ru-RU" sz="1400" i="1" dirty="0" err="1" smtClean="0">
                <a:solidFill>
                  <a:schemeClr val="accent4">
                    <a:lumMod val="50000"/>
                  </a:schemeClr>
                </a:solidFill>
              </a:rPr>
              <a:t>Клобукова</a:t>
            </a:r>
            <a:r>
              <a:rPr lang="ru-RU" sz="1400" i="1" dirty="0" smtClean="0">
                <a:solidFill>
                  <a:schemeClr val="accent4">
                    <a:lumMod val="50000"/>
                  </a:schemeClr>
                </a:solidFill>
              </a:rPr>
              <a:t>, Пряжка, д. № 3) и продемонстрировала мужу нужную страницу. — Видишь, вот тут — соленые огурцы пятым манером готовятся исключительно с дубовой корой. Чалдонов попробовал возразить, что если в природе существуют еще как минимум четыре манера соления огурцов, то, вероятно, не стоит так </a:t>
            </a:r>
            <a:r>
              <a:rPr lang="ru-RU" sz="1400" i="1" dirty="0" err="1" smtClean="0">
                <a:solidFill>
                  <a:schemeClr val="accent4">
                    <a:lumMod val="50000"/>
                  </a:schemeClr>
                </a:solidFill>
              </a:rPr>
              <a:t>зацикливаться</a:t>
            </a:r>
            <a:r>
              <a:rPr lang="ru-RU" sz="1400" i="1" dirty="0" smtClean="0">
                <a:solidFill>
                  <a:schemeClr val="accent4">
                    <a:lumMod val="50000"/>
                  </a:schemeClr>
                </a:solidFill>
              </a:rPr>
              <a:t> именно на пятом, и что в Англии наверняка сколько угодно хрена, и очень возможно, что и смородины тоже…»</a:t>
            </a:r>
          </a:p>
        </p:txBody>
      </p:sp>
      <p:pic>
        <p:nvPicPr>
          <p:cNvPr id="18" name="Рисунок 17"/>
          <p:cNvPicPr>
            <a:picLocks noChangeAspect="1"/>
          </p:cNvPicPr>
          <p:nvPr/>
        </p:nvPicPr>
        <p:blipFill>
          <a:blip r:embed="rId6" cstate="print">
            <a:clrChange>
              <a:clrFrom>
                <a:srgbClr val="FFFFFF"/>
              </a:clrFrom>
              <a:clrTo>
                <a:srgbClr val="FFFFFF">
                  <a:alpha val="0"/>
                </a:srgbClr>
              </a:clrTo>
            </a:clrChange>
          </a:blip>
          <a:stretch>
            <a:fillRect/>
          </a:stretch>
        </p:blipFill>
        <p:spPr>
          <a:xfrm>
            <a:off x="2555776" y="5517232"/>
            <a:ext cx="1499245" cy="907268"/>
          </a:xfrm>
          <a:prstGeom prst="rect">
            <a:avLst/>
          </a:prstGeom>
        </p:spPr>
      </p:pic>
      <p:sp>
        <p:nvSpPr>
          <p:cNvPr id="9217" name="Rectangle 1"/>
          <p:cNvSpPr>
            <a:spLocks noChangeArrowheads="1"/>
          </p:cNvSpPr>
          <p:nvPr/>
        </p:nvSpPr>
        <p:spPr bwMode="auto">
          <a:xfrm>
            <a:off x="1691680" y="886162"/>
            <a:ext cx="220765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Степнова, М. Женщины Лазаря :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роман / Марина Степнова. – М. :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АСТ, 2013. – 444с.</a:t>
            </a:r>
            <a:endParaRPr kumimoji="0" lang="ru-RU" sz="1400" b="0" i="1" u="none" strike="noStrike" cap="none" normalizeH="0" baseline="0" dirty="0" smtClean="0">
              <a:ln>
                <a:noFill/>
              </a:ln>
              <a:solidFill>
                <a:schemeClr val="accent4">
                  <a:lumMod val="50000"/>
                </a:schemeClr>
              </a:solidFill>
              <a:effectLst/>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style.rotation</p:attrName>
                                        </p:attrNameLst>
                                      </p:cBhvr>
                                      <p:tavLst>
                                        <p:tav tm="0">
                                          <p:val>
                                            <p:fltVal val="720"/>
                                          </p:val>
                                        </p:tav>
                                        <p:tav tm="100000">
                                          <p:val>
                                            <p:fltVal val="0"/>
                                          </p:val>
                                        </p:tav>
                                      </p:tavLst>
                                    </p:anim>
                                    <p:anim calcmode="lin" valueType="num">
                                      <p:cBhvr>
                                        <p:cTn id="9" dur="2000" fill="hold"/>
                                        <p:tgtEl>
                                          <p:spTgt spid="14"/>
                                        </p:tgtEl>
                                        <p:attrNameLst>
                                          <p:attrName>ppt_h</p:attrName>
                                        </p:attrNameLst>
                                      </p:cBhvr>
                                      <p:tavLst>
                                        <p:tav tm="0">
                                          <p:val>
                                            <p:fltVal val="0"/>
                                          </p:val>
                                        </p:tav>
                                        <p:tav tm="100000">
                                          <p:val>
                                            <p:strVal val="#ppt_h"/>
                                          </p:val>
                                        </p:tav>
                                      </p:tavLst>
                                    </p:anim>
                                    <p:anim calcmode="lin" valueType="num">
                                      <p:cBhvr>
                                        <p:cTn id="10" dur="2000" fill="hold"/>
                                        <p:tgtEl>
                                          <p:spTgt spid="1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9217"/>
                                        </p:tgtEl>
                                        <p:attrNameLst>
                                          <p:attrName>style.visibility</p:attrName>
                                        </p:attrNameLst>
                                      </p:cBhvr>
                                      <p:to>
                                        <p:strVal val="visible"/>
                                      </p:to>
                                    </p:set>
                                    <p:animEffect transition="in" filter="fade">
                                      <p:cBhvr>
                                        <p:cTn id="13" dur="2000"/>
                                        <p:tgtEl>
                                          <p:spTgt spid="9217"/>
                                        </p:tgtEl>
                                      </p:cBhvr>
                                    </p:animEffect>
                                    <p:anim calcmode="lin" valueType="num">
                                      <p:cBhvr>
                                        <p:cTn id="14" dur="2000" fill="hold"/>
                                        <p:tgtEl>
                                          <p:spTgt spid="9217"/>
                                        </p:tgtEl>
                                        <p:attrNameLst>
                                          <p:attrName>style.rotation</p:attrName>
                                        </p:attrNameLst>
                                      </p:cBhvr>
                                      <p:tavLst>
                                        <p:tav tm="0">
                                          <p:val>
                                            <p:fltVal val="720"/>
                                          </p:val>
                                        </p:tav>
                                        <p:tav tm="100000">
                                          <p:val>
                                            <p:fltVal val="0"/>
                                          </p:val>
                                        </p:tav>
                                      </p:tavLst>
                                    </p:anim>
                                    <p:anim calcmode="lin" valueType="num">
                                      <p:cBhvr>
                                        <p:cTn id="15" dur="2000" fill="hold"/>
                                        <p:tgtEl>
                                          <p:spTgt spid="9217"/>
                                        </p:tgtEl>
                                        <p:attrNameLst>
                                          <p:attrName>ppt_h</p:attrName>
                                        </p:attrNameLst>
                                      </p:cBhvr>
                                      <p:tavLst>
                                        <p:tav tm="0">
                                          <p:val>
                                            <p:fltVal val="0"/>
                                          </p:val>
                                        </p:tav>
                                        <p:tav tm="100000">
                                          <p:val>
                                            <p:strVal val="#ppt_h"/>
                                          </p:val>
                                        </p:tav>
                                      </p:tavLst>
                                    </p:anim>
                                    <p:anim calcmode="lin" valueType="num">
                                      <p:cBhvr>
                                        <p:cTn id="16" dur="2000" fill="hold"/>
                                        <p:tgtEl>
                                          <p:spTgt spid="9217"/>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21"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8)">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pic>
        <p:nvPicPr>
          <p:cNvPr id="8194" name="Picture 2" descr="http://www.mirkv.ru/files/objects/img-15cedfe7-0037-4410-9863-4f6720035990_800x500.jpg"/>
          <p:cNvPicPr>
            <a:picLocks noChangeAspect="1" noChangeArrowheads="1"/>
          </p:cNvPicPr>
          <p:nvPr/>
        </p:nvPicPr>
        <p:blipFill>
          <a:blip r:embed="rId3" cstate="print"/>
          <a:srcRect/>
          <a:stretch>
            <a:fillRect/>
          </a:stretch>
        </p:blipFill>
        <p:spPr bwMode="auto">
          <a:xfrm>
            <a:off x="1115616" y="620688"/>
            <a:ext cx="6624736" cy="414046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395536" y="4941168"/>
            <a:ext cx="8352928" cy="1815882"/>
          </a:xfrm>
          <a:prstGeom prst="rect">
            <a:avLst/>
          </a:prstGeom>
        </p:spPr>
        <p:txBody>
          <a:bodyPr wrap="square">
            <a:spAutoFit/>
          </a:bodyPr>
          <a:lstStyle/>
          <a:p>
            <a:pPr lvl="0" fontAlgn="base">
              <a:spcBef>
                <a:spcPct val="0"/>
              </a:spcBef>
              <a:spcAft>
                <a:spcPct val="0"/>
              </a:spcAft>
            </a:pPr>
            <a:r>
              <a:rPr lang="ru-RU" sz="1400" dirty="0" smtClean="0">
                <a:solidFill>
                  <a:schemeClr val="accent4">
                    <a:lumMod val="50000"/>
                  </a:schemeClr>
                </a:solidFill>
                <a:latin typeface="Arial Narrow" pitchFamily="34" charset="0"/>
              </a:rPr>
              <a:t>      Последний адрес Елены Молоховец в Санкт-Петербурге: Суворовский пр., д. 54, кв. 17. Пережив намного своего мужа (умер в 1889 г.) и восемь из десяти своих детей, она умерла в возрасте 87 лет. Есть архивные сведения, что Елена Ивановна Молоховец захоронена на лютеранском </a:t>
            </a:r>
            <a:r>
              <a:rPr lang="ru-RU" sz="1400" dirty="0" err="1" smtClean="0">
                <a:solidFill>
                  <a:schemeClr val="accent4">
                    <a:lumMod val="50000"/>
                  </a:schemeClr>
                </a:solidFill>
                <a:latin typeface="Arial Narrow" pitchFamily="34" charset="0"/>
              </a:rPr>
              <a:t>Волковском</a:t>
            </a:r>
            <a:r>
              <a:rPr lang="ru-RU" sz="1400" dirty="0" smtClean="0">
                <a:solidFill>
                  <a:schemeClr val="accent4">
                    <a:lumMod val="50000"/>
                  </a:schemeClr>
                </a:solidFill>
                <a:latin typeface="Arial Narrow" pitchFamily="34" charset="0"/>
              </a:rPr>
              <a:t> кладбище в Петербурге рядом с ее отцом Иваном </a:t>
            </a:r>
            <a:r>
              <a:rPr lang="ru-RU" sz="1400" dirty="0" err="1" smtClean="0">
                <a:solidFill>
                  <a:schemeClr val="accent4">
                    <a:lumMod val="50000"/>
                  </a:schemeClr>
                </a:solidFill>
                <a:latin typeface="Arial Narrow" pitchFamily="34" charset="0"/>
              </a:rPr>
              <a:t>Бурманом</a:t>
            </a:r>
            <a:r>
              <a:rPr lang="ru-RU" sz="1400" dirty="0" smtClean="0">
                <a:solidFill>
                  <a:schemeClr val="accent4">
                    <a:lumMod val="50000"/>
                  </a:schemeClr>
                </a:solidFill>
                <a:latin typeface="Arial Narrow" pitchFamily="34" charset="0"/>
              </a:rPr>
              <a:t> 15 декабря 1918 г. </a:t>
            </a:r>
          </a:p>
          <a:p>
            <a:pPr lvl="0" fontAlgn="base">
              <a:spcBef>
                <a:spcPct val="0"/>
              </a:spcBef>
              <a:spcAft>
                <a:spcPct val="0"/>
              </a:spcAft>
            </a:pPr>
            <a:r>
              <a:rPr lang="ru-RU" sz="1400" dirty="0" smtClean="0">
                <a:solidFill>
                  <a:schemeClr val="accent4">
                    <a:lumMod val="50000"/>
                  </a:schemeClr>
                </a:solidFill>
                <a:latin typeface="Arial Narrow" pitchFamily="34" charset="0"/>
              </a:rPr>
              <a:t>      То, что она тщательно и детально описала в своих  кулинарных книгах, превратило ее – пусть и против ее воли – в бытописателя  вроде </a:t>
            </a:r>
            <a:r>
              <a:rPr lang="ru-RU" sz="1400" dirty="0" err="1" smtClean="0">
                <a:solidFill>
                  <a:schemeClr val="accent4">
                    <a:lumMod val="50000"/>
                  </a:schemeClr>
                </a:solidFill>
                <a:latin typeface="Arial Narrow" pitchFamily="34" charset="0"/>
              </a:rPr>
              <a:t>Пыляева</a:t>
            </a:r>
            <a:r>
              <a:rPr lang="ru-RU" sz="1400" dirty="0" smtClean="0">
                <a:solidFill>
                  <a:schemeClr val="accent4">
                    <a:lumMod val="50000"/>
                  </a:schemeClr>
                </a:solidFill>
                <a:latin typeface="Arial Narrow" pitchFamily="34" charset="0"/>
              </a:rPr>
              <a:t> или Гиляровского. Без «Подарка молодым хозяйкам» русскую жизнь второй половины XIX  века понять невозможно.</a:t>
            </a:r>
          </a:p>
          <a:p>
            <a:endParaRPr lang="ru-RU" sz="1400" dirty="0">
              <a:solidFill>
                <a:schemeClr val="accent4">
                  <a:lumMod val="50000"/>
                </a:schemeClr>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323528" y="116632"/>
            <a:ext cx="8568952" cy="6454798"/>
          </a:xfrm>
          <a:prstGeom prst="rect">
            <a:avLst/>
          </a:prstGeom>
          <a:ln>
            <a:noFill/>
          </a:ln>
          <a:effectLst>
            <a:outerShdw blurRad="292100" dist="139700" dir="2700000" algn="tl" rotWithShape="0">
              <a:srgbClr val="333333">
                <a:alpha val="65000"/>
              </a:srgbClr>
            </a:outerShdw>
          </a:effectLst>
        </p:spPr>
      </p:pic>
      <p:grpSp>
        <p:nvGrpSpPr>
          <p:cNvPr id="11" name="Группа 14"/>
          <p:cNvGrpSpPr/>
          <p:nvPr/>
        </p:nvGrpSpPr>
        <p:grpSpPr>
          <a:xfrm>
            <a:off x="-12452" y="6067644"/>
            <a:ext cx="9156452" cy="790356"/>
            <a:chOff x="-12452" y="6067644"/>
            <a:chExt cx="9156452" cy="790356"/>
          </a:xfrm>
        </p:grpSpPr>
        <p:pic>
          <p:nvPicPr>
            <p:cNvPr id="2" name="Picture 2" descr="http://data5.gallery.ru/albums/gallery/201015-931ec-70526107-m750x740-ucfd0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52" y="6067644"/>
              <a:ext cx="2411880" cy="790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data5.gallery.ru/albums/gallery/201015-931ec-70526107-m750x740-ucfd0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76144" y="6067644"/>
              <a:ext cx="2411880" cy="790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data5.gallery.ru/albums/gallery/201015-931ec-70526107-m750x740-ucfd0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88024" y="6067644"/>
              <a:ext cx="2411880" cy="7903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data5.gallery.ru/albums/gallery/201015-931ec-70526107-m750x740-ucfd0a.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4288" y="6067644"/>
              <a:ext cx="1979712" cy="79035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Прямоугольник 16"/>
          <p:cNvSpPr/>
          <p:nvPr/>
        </p:nvSpPr>
        <p:spPr>
          <a:xfrm>
            <a:off x="3275856" y="332656"/>
            <a:ext cx="5328592" cy="4278094"/>
          </a:xfrm>
          <a:prstGeom prst="rect">
            <a:avLst/>
          </a:prstGeom>
        </p:spPr>
        <p:txBody>
          <a:bodyPr wrap="square">
            <a:spAutoFit/>
          </a:bodyPr>
          <a:lstStyle/>
          <a:p>
            <a:r>
              <a:rPr lang="ru-RU" sz="1200" dirty="0" smtClean="0">
                <a:solidFill>
                  <a:schemeClr val="accent4">
                    <a:lumMod val="50000"/>
                  </a:schemeClr>
                </a:solidFill>
                <a:latin typeface="Arial Narrow" pitchFamily="34" charset="0"/>
              </a:rPr>
              <a:t>      «Что произойдет с "Подарком" после 1918 года? В России её будут читать и перечитывать те, кто помнил дореволюционное время. Переиздавать книгу долго не будут, вплоть до 1990 года.</a:t>
            </a:r>
          </a:p>
          <a:p>
            <a:r>
              <a:rPr lang="ru-RU" sz="1200" dirty="0" smtClean="0">
                <a:solidFill>
                  <a:schemeClr val="accent4">
                    <a:lumMod val="50000"/>
                  </a:schemeClr>
                </a:solidFill>
                <a:latin typeface="Arial Narrow" pitchFamily="34" charset="0"/>
              </a:rPr>
              <a:t>     За рубежом она будет популярна какое-то время. Русский писатель Евгений Иванович Замятин в эмиграции писал, что в Париже – два наиболее ходовых автора: на первом месте Елена Молоховец…</a:t>
            </a:r>
            <a:r>
              <a:rPr lang="ru-RU" sz="1200" dirty="0" smtClean="0"/>
              <a:t> </a:t>
            </a:r>
            <a:r>
              <a:rPr lang="ru-RU" sz="1200" dirty="0" smtClean="0">
                <a:solidFill>
                  <a:schemeClr val="accent4">
                    <a:lumMod val="50000"/>
                  </a:schemeClr>
                </a:solidFill>
                <a:latin typeface="Arial Narrow" pitchFamily="34" charset="0"/>
              </a:rPr>
              <a:t>Выйдет несколько сокращенных изданий, например в городе </a:t>
            </a:r>
            <a:r>
              <a:rPr lang="ru-RU" sz="1200" dirty="0" err="1" smtClean="0">
                <a:solidFill>
                  <a:schemeClr val="accent4">
                    <a:lumMod val="50000"/>
                  </a:schemeClr>
                </a:solidFill>
                <a:latin typeface="Arial Narrow" pitchFamily="34" charset="0"/>
              </a:rPr>
              <a:t>Ситка</a:t>
            </a:r>
            <a:r>
              <a:rPr lang="ru-RU" sz="1200" dirty="0" smtClean="0">
                <a:solidFill>
                  <a:schemeClr val="accent4">
                    <a:lumMod val="50000"/>
                  </a:schemeClr>
                </a:solidFill>
                <a:latin typeface="Arial Narrow" pitchFamily="34" charset="0"/>
              </a:rPr>
              <a:t> на Аляске (1936 г.), где проживает небольшая русская община. В 1992 году в США появилось переведенное издание (</a:t>
            </a:r>
            <a:r>
              <a:rPr lang="ru-RU" sz="1200" dirty="0" err="1" smtClean="0">
                <a:solidFill>
                  <a:schemeClr val="accent4">
                    <a:lumMod val="50000"/>
                  </a:schemeClr>
                </a:solidFill>
                <a:latin typeface="Arial Narrow" pitchFamily="34" charset="0"/>
              </a:rPr>
              <a:t>Indiana</a:t>
            </a:r>
            <a:r>
              <a:rPr lang="ru-RU" sz="1200" dirty="0" smtClean="0">
                <a:solidFill>
                  <a:schemeClr val="accent4">
                    <a:lumMod val="50000"/>
                  </a:schemeClr>
                </a:solidFill>
                <a:latin typeface="Arial Narrow" pitchFamily="34" charset="0"/>
              </a:rPr>
              <a:t> </a:t>
            </a:r>
            <a:r>
              <a:rPr lang="ru-RU" sz="1200" dirty="0" err="1" smtClean="0">
                <a:solidFill>
                  <a:schemeClr val="accent4">
                    <a:lumMod val="50000"/>
                  </a:schemeClr>
                </a:solidFill>
                <a:latin typeface="Arial Narrow" pitchFamily="34" charset="0"/>
              </a:rPr>
              <a:t>University</a:t>
            </a:r>
            <a:r>
              <a:rPr lang="ru-RU" sz="1200" dirty="0" smtClean="0">
                <a:solidFill>
                  <a:schemeClr val="accent4">
                    <a:lumMod val="50000"/>
                  </a:schemeClr>
                </a:solidFill>
                <a:latin typeface="Arial Narrow" pitchFamily="34" charset="0"/>
              </a:rPr>
              <a:t> </a:t>
            </a:r>
            <a:r>
              <a:rPr lang="ru-RU" sz="1200" dirty="0" err="1" smtClean="0">
                <a:solidFill>
                  <a:schemeClr val="accent4">
                    <a:lumMod val="50000"/>
                  </a:schemeClr>
                </a:solidFill>
                <a:latin typeface="Arial Narrow" pitchFamily="34" charset="0"/>
              </a:rPr>
              <a:t>Press</a:t>
            </a:r>
            <a:r>
              <a:rPr lang="ru-RU" sz="1200" dirty="0" smtClean="0">
                <a:solidFill>
                  <a:schemeClr val="accent4">
                    <a:lumMod val="50000"/>
                  </a:schemeClr>
                </a:solidFill>
                <a:latin typeface="Arial Narrow" pitchFamily="34" charset="0"/>
              </a:rPr>
              <a:t>).  </a:t>
            </a:r>
          </a:p>
          <a:p>
            <a:r>
              <a:rPr lang="ru-RU" sz="1200" dirty="0" smtClean="0">
                <a:solidFill>
                  <a:schemeClr val="accent4">
                    <a:lumMod val="50000"/>
                  </a:schemeClr>
                </a:solidFill>
                <a:latin typeface="Arial Narrow" pitchFamily="34" charset="0"/>
              </a:rPr>
              <a:t>Современная хозяйка, пользуясь рецептами Елены Молоховец может сделать для себя открытие, узнав, что:</a:t>
            </a:r>
          </a:p>
          <a:p>
            <a:pPr>
              <a:buFontTx/>
              <a:buChar char="-"/>
            </a:pPr>
            <a:r>
              <a:rPr lang="ru-RU" sz="1200" dirty="0" smtClean="0">
                <a:solidFill>
                  <a:schemeClr val="accent4">
                    <a:lumMod val="50000"/>
                  </a:schemeClr>
                </a:solidFill>
                <a:latin typeface="Arial Narrow" pitchFamily="34" charset="0"/>
              </a:rPr>
              <a:t>майонез — это холодное заливное блюдо, а только потом уже соус,</a:t>
            </a:r>
          </a:p>
          <a:p>
            <a:pPr>
              <a:buFontTx/>
              <a:buChar char="-"/>
            </a:pPr>
            <a:r>
              <a:rPr lang="ru-RU" sz="1200" dirty="0" smtClean="0">
                <a:solidFill>
                  <a:schemeClr val="accent4">
                    <a:lumMod val="50000"/>
                  </a:schemeClr>
                </a:solidFill>
                <a:latin typeface="Arial Narrow" pitchFamily="34" charset="0"/>
              </a:rPr>
              <a:t> сырники можно не только жарить, но и варить</a:t>
            </a:r>
          </a:p>
          <a:p>
            <a:pPr>
              <a:buFontTx/>
              <a:buChar char="-"/>
            </a:pPr>
            <a:r>
              <a:rPr lang="ru-RU" sz="1200" dirty="0" smtClean="0">
                <a:solidFill>
                  <a:schemeClr val="accent4">
                    <a:lumMod val="50000"/>
                  </a:schemeClr>
                </a:solidFill>
                <a:latin typeface="Arial Narrow" pitchFamily="34" charset="0"/>
              </a:rPr>
              <a:t> что из капустных кочерыжек можно приготовить вкусное блюдо</a:t>
            </a:r>
          </a:p>
          <a:p>
            <a:pPr>
              <a:buFontTx/>
              <a:buChar char="-"/>
            </a:pPr>
            <a:r>
              <a:rPr lang="ru-RU" sz="1200" dirty="0" smtClean="0">
                <a:solidFill>
                  <a:schemeClr val="accent4">
                    <a:lumMod val="50000"/>
                  </a:schemeClr>
                </a:solidFill>
                <a:latin typeface="Arial Narrow" pitchFamily="34" charset="0"/>
              </a:rPr>
              <a:t> и многое другое</a:t>
            </a:r>
          </a:p>
          <a:p>
            <a:r>
              <a:rPr lang="ru-RU" sz="1200" dirty="0" smtClean="0">
                <a:solidFill>
                  <a:schemeClr val="accent4">
                    <a:lumMod val="50000"/>
                  </a:schemeClr>
                </a:solidFill>
                <a:latin typeface="Arial Narrow" pitchFamily="34" charset="0"/>
              </a:rPr>
              <a:t>      В России сейчас появляются не только переиздания дореволюционного бестселлера, но и такие книги, как «Готовим вместе с Молоховец», адаптированные для современного читателя.</a:t>
            </a:r>
          </a:p>
          <a:p>
            <a:pPr>
              <a:buFontTx/>
              <a:buChar char="-"/>
            </a:pPr>
            <a:endParaRPr lang="ru-RU" sz="1400" dirty="0" smtClean="0">
              <a:solidFill>
                <a:schemeClr val="accent4">
                  <a:lumMod val="50000"/>
                </a:schemeClr>
              </a:solidFill>
              <a:latin typeface="Arial Narrow" pitchFamily="34" charset="0"/>
            </a:endParaRPr>
          </a:p>
          <a:p>
            <a:pPr>
              <a:buFontTx/>
              <a:buChar char="-"/>
            </a:pPr>
            <a:endParaRPr lang="ru-RU" sz="1400" dirty="0" smtClean="0">
              <a:latin typeface="Arial Narrow" pitchFamily="34" charset="0"/>
            </a:endParaRPr>
          </a:p>
          <a:p>
            <a:endParaRPr lang="ru-RU" sz="1400" dirty="0" smtClean="0">
              <a:latin typeface="Arial Narrow" pitchFamily="34" charset="0"/>
            </a:endParaRPr>
          </a:p>
          <a:p>
            <a:endParaRPr lang="ru-RU" sz="1400" dirty="0" smtClean="0">
              <a:latin typeface="Arial Narrow" pitchFamily="34" charset="0"/>
            </a:endParaRPr>
          </a:p>
        </p:txBody>
      </p:sp>
      <p:pic>
        <p:nvPicPr>
          <p:cNvPr id="2049" name="Picture 1" descr="F:\Молоховец\1000992742.jpg"/>
          <p:cNvPicPr>
            <a:picLocks noChangeAspect="1" noChangeArrowheads="1"/>
          </p:cNvPicPr>
          <p:nvPr/>
        </p:nvPicPr>
        <p:blipFill>
          <a:blip r:embed="rId5" cstate="print"/>
          <a:srcRect/>
          <a:stretch>
            <a:fillRect/>
          </a:stretch>
        </p:blipFill>
        <p:spPr bwMode="auto">
          <a:xfrm>
            <a:off x="539552" y="3212976"/>
            <a:ext cx="837952" cy="1340723"/>
          </a:xfrm>
          <a:prstGeom prst="rect">
            <a:avLst/>
          </a:prstGeom>
          <a:noFill/>
        </p:spPr>
      </p:pic>
      <p:pic>
        <p:nvPicPr>
          <p:cNvPr id="2050" name="Picture 2" descr="F:\Молоховец\Книги\12619479.cover.jpg"/>
          <p:cNvPicPr>
            <a:picLocks noChangeAspect="1" noChangeArrowheads="1"/>
          </p:cNvPicPr>
          <p:nvPr/>
        </p:nvPicPr>
        <p:blipFill>
          <a:blip r:embed="rId6" cstate="print"/>
          <a:srcRect/>
          <a:stretch>
            <a:fillRect/>
          </a:stretch>
        </p:blipFill>
        <p:spPr bwMode="auto">
          <a:xfrm>
            <a:off x="2123728" y="4725144"/>
            <a:ext cx="851333" cy="1080120"/>
          </a:xfrm>
          <a:prstGeom prst="rect">
            <a:avLst/>
          </a:prstGeom>
          <a:noFill/>
        </p:spPr>
      </p:pic>
      <p:pic>
        <p:nvPicPr>
          <p:cNvPr id="2052" name="Picture 4" descr="http://imgs.marketdigest.ru/covers2/1075489of/1137924of/1137925of/1139545of/1139638of/20340521o.jpg"/>
          <p:cNvPicPr>
            <a:picLocks noChangeAspect="1" noChangeArrowheads="1"/>
          </p:cNvPicPr>
          <p:nvPr/>
        </p:nvPicPr>
        <p:blipFill>
          <a:blip r:embed="rId7" cstate="print"/>
          <a:srcRect/>
          <a:stretch>
            <a:fillRect/>
          </a:stretch>
        </p:blipFill>
        <p:spPr bwMode="auto">
          <a:xfrm>
            <a:off x="1331640" y="4077072"/>
            <a:ext cx="752475" cy="1162050"/>
          </a:xfrm>
          <a:prstGeom prst="rect">
            <a:avLst/>
          </a:prstGeom>
          <a:noFill/>
        </p:spPr>
      </p:pic>
      <p:pic>
        <p:nvPicPr>
          <p:cNvPr id="4098" name="Picture 2" descr="http://stockmediaweb.com/smsimg43/PV/IsignstockContributors/ISS_1155_08733.jpg"/>
          <p:cNvPicPr>
            <a:picLocks noChangeAspect="1" noChangeArrowheads="1"/>
          </p:cNvPicPr>
          <p:nvPr/>
        </p:nvPicPr>
        <p:blipFill>
          <a:blip r:embed="rId8" cstate="print"/>
          <a:srcRect/>
          <a:stretch>
            <a:fillRect/>
          </a:stretch>
        </p:blipFill>
        <p:spPr bwMode="auto">
          <a:xfrm>
            <a:off x="323528" y="692696"/>
            <a:ext cx="2614503" cy="20990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8" name="Группа 27"/>
          <p:cNvGrpSpPr/>
          <p:nvPr/>
        </p:nvGrpSpPr>
        <p:grpSpPr>
          <a:xfrm>
            <a:off x="3707904" y="4221088"/>
            <a:ext cx="3816424" cy="1602760"/>
            <a:chOff x="3707904" y="4221088"/>
            <a:chExt cx="3816424" cy="1602760"/>
          </a:xfrm>
        </p:grpSpPr>
        <p:sp>
          <p:nvSpPr>
            <p:cNvPr id="26" name="Прямоугольник 25"/>
            <p:cNvSpPr/>
            <p:nvPr/>
          </p:nvSpPr>
          <p:spPr>
            <a:xfrm>
              <a:off x="3707904" y="4221088"/>
              <a:ext cx="3636000" cy="1584176"/>
            </a:xfrm>
            <a:prstGeom prst="rect">
              <a:avLst/>
            </a:prstGeom>
            <a:solidFill>
              <a:schemeClr val="accent6">
                <a:lumMod val="20000"/>
                <a:lumOff val="80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707904" y="5085184"/>
              <a:ext cx="3816424" cy="738664"/>
            </a:xfrm>
            <a:prstGeom prst="rect">
              <a:avLst/>
            </a:prstGeom>
          </p:spPr>
          <p:txBody>
            <a:bodyPr wrap="square">
              <a:spAutoFit/>
            </a:bodyPr>
            <a:lstStyle/>
            <a:p>
              <a:r>
                <a:rPr lang="en-US" sz="1400" dirty="0" smtClean="0">
                  <a:hlinkClick r:id="rId9"/>
                </a:rPr>
                <a:t>http://www.e-reading.by/bookreader.php/1024626/Lavrova_-</a:t>
              </a:r>
              <a:r>
                <a:rPr lang="ru-RU" sz="1400" dirty="0" smtClean="0">
                  <a:hlinkClick r:id="rId9"/>
                </a:rPr>
                <a:t> </a:t>
              </a:r>
              <a:r>
                <a:rPr lang="en-US" sz="1400" dirty="0" smtClean="0">
                  <a:hlinkClick r:id="rId9"/>
                </a:rPr>
                <a:t>_</a:t>
              </a:r>
              <a:r>
                <a:rPr lang="en-US" sz="1400" dirty="0" err="1" smtClean="0">
                  <a:hlinkClick r:id="rId9"/>
                </a:rPr>
                <a:t>Gotovim_po_receptam_E._Molohovec.html</a:t>
              </a:r>
              <a:endParaRPr lang="ru-RU" sz="1400" dirty="0"/>
            </a:p>
          </p:txBody>
        </p:sp>
        <p:sp>
          <p:nvSpPr>
            <p:cNvPr id="25" name="Прямоугольник 24"/>
            <p:cNvSpPr/>
            <p:nvPr/>
          </p:nvSpPr>
          <p:spPr>
            <a:xfrm>
              <a:off x="3707904" y="4221088"/>
              <a:ext cx="2989921" cy="954107"/>
            </a:xfrm>
            <a:prstGeom prst="rect">
              <a:avLst/>
            </a:prstGeom>
          </p:spPr>
          <p:txBody>
            <a:bodyPr wrap="none">
              <a:spAutoFit/>
            </a:bodyPr>
            <a:lstStyle/>
            <a:p>
              <a:r>
                <a:rPr lang="ru-RU" sz="1400" b="1" i="1" dirty="0" smtClean="0">
                  <a:solidFill>
                    <a:schemeClr val="accent4">
                      <a:lumMod val="50000"/>
                    </a:schemeClr>
                  </a:solidFill>
                  <a:latin typeface="Arial Narrow" pitchFamily="34" charset="0"/>
                </a:rPr>
                <a:t>В. Лаврова</a:t>
              </a:r>
            </a:p>
            <a:p>
              <a:r>
                <a:rPr lang="ru-RU" sz="1400" b="1" i="1" dirty="0" smtClean="0">
                  <a:solidFill>
                    <a:schemeClr val="accent4">
                      <a:lumMod val="50000"/>
                    </a:schemeClr>
                  </a:solidFill>
                  <a:latin typeface="Arial Narrow" pitchFamily="34" charset="0"/>
                </a:rPr>
                <a:t>Готовим по рецептам Е. Молоховец,</a:t>
              </a:r>
            </a:p>
            <a:p>
              <a:r>
                <a:rPr lang="ru-RU" sz="1400" b="1" i="1" dirty="0" smtClean="0">
                  <a:solidFill>
                    <a:schemeClr val="accent4">
                      <a:lumMod val="50000"/>
                    </a:schemeClr>
                  </a:solidFill>
                  <a:latin typeface="Arial Narrow" pitchFamily="34" charset="0"/>
                </a:rPr>
                <a:t>ЭКСМО, 2012</a:t>
              </a:r>
            </a:p>
            <a:p>
              <a:r>
                <a:rPr lang="ru-RU" sz="1400" b="1" i="1" dirty="0" smtClean="0">
                  <a:solidFill>
                    <a:schemeClr val="accent2">
                      <a:lumMod val="60000"/>
                      <a:lumOff val="40000"/>
                    </a:schemeClr>
                  </a:solidFill>
                  <a:latin typeface="Arial Narrow" pitchFamily="34" charset="0"/>
                </a:rPr>
                <a:t>Читать в электронном виде:</a:t>
              </a:r>
              <a:endParaRPr lang="ru-RU" sz="1400" b="1" i="1" dirty="0">
                <a:solidFill>
                  <a:schemeClr val="accent2">
                    <a:lumMod val="60000"/>
                    <a:lumOff val="40000"/>
                  </a:schemeClr>
                </a:solidFill>
                <a:latin typeface="Arial Narrow" pitchFamily="34" charset="0"/>
              </a:endParaRPr>
            </a:p>
          </p:txBody>
        </p:sp>
      </p:grpSp>
      <p:pic>
        <p:nvPicPr>
          <p:cNvPr id="4100" name="Picture 4" descr="http://www.unikniga.ru/wa-data/public/shop/products/13/69/76913/images/184995/184995.750x0.jpg"/>
          <p:cNvPicPr>
            <a:picLocks noChangeAspect="1" noChangeArrowheads="1"/>
          </p:cNvPicPr>
          <p:nvPr/>
        </p:nvPicPr>
        <p:blipFill>
          <a:blip r:embed="rId10" cstate="print"/>
          <a:srcRect/>
          <a:stretch>
            <a:fillRect/>
          </a:stretch>
        </p:blipFill>
        <p:spPr bwMode="auto">
          <a:xfrm>
            <a:off x="6660232" y="3645024"/>
            <a:ext cx="1149508" cy="165190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par>
                                <p:cTn id="10" presetID="35" presetClass="emph" presetSubtype="0" fill="hold" nodeType="withEffect">
                                  <p:stCondLst>
                                    <p:cond delay="0"/>
                                  </p:stCondLst>
                                  <p:childTnLst>
                                    <p:anim calcmode="discrete" valueType="str">
                                      <p:cBhvr>
                                        <p:cTn id="11" dur="10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316224" y="476672"/>
            <a:ext cx="1903086" cy="523220"/>
          </a:xfrm>
          <a:prstGeom prst="rect">
            <a:avLst/>
          </a:prstGeom>
          <a:noFill/>
        </p:spPr>
        <p:txBody>
          <a:bodyPr wrap="none" rtlCol="0">
            <a:spAutoFit/>
          </a:bodyPr>
          <a:lstStyle/>
          <a:p>
            <a:pPr algn="ctr"/>
            <a:r>
              <a:rPr lang="ru-RU" sz="2800" b="1" i="1" dirty="0" smtClean="0">
                <a:solidFill>
                  <a:srgbClr val="C993C6"/>
                </a:solidFill>
                <a:effectLst>
                  <a:outerShdw blurRad="38100" dist="38100" dir="2700000" algn="tl">
                    <a:srgbClr val="000000">
                      <a:alpha val="43137"/>
                    </a:srgbClr>
                  </a:outerShdw>
                </a:effectLst>
                <a:latin typeface="Monotype Corsiva" pitchFamily="66" charset="0"/>
              </a:rPr>
              <a:t>Литература</a:t>
            </a:r>
            <a:endParaRPr lang="ru-RU" sz="2800" b="1" i="1" dirty="0">
              <a:solidFill>
                <a:srgbClr val="C993C6"/>
              </a:solidFill>
              <a:effectLst>
                <a:outerShdw blurRad="38100" dist="38100" dir="2700000" algn="tl">
                  <a:srgbClr val="000000">
                    <a:alpha val="43137"/>
                  </a:srgbClr>
                </a:outerShdw>
              </a:effectLst>
              <a:latin typeface="Monotype Corsiva" pitchFamily="66" charset="0"/>
            </a:endParaRPr>
          </a:p>
        </p:txBody>
      </p:sp>
      <p:sp>
        <p:nvSpPr>
          <p:cNvPr id="3073" name="Rectangle 1"/>
          <p:cNvSpPr>
            <a:spLocks noChangeArrowheads="1"/>
          </p:cNvSpPr>
          <p:nvPr/>
        </p:nvSpPr>
        <p:spPr bwMode="auto">
          <a:xfrm>
            <a:off x="755576" y="611834"/>
            <a:ext cx="7488832"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R="0" lvl="0" indent="0" fontAlgn="base">
              <a:lnSpc>
                <a:spcPct val="100000"/>
              </a:lnSpc>
              <a:spcBef>
                <a:spcPct val="0"/>
              </a:spcBef>
              <a:spcAft>
                <a:spcPct val="0"/>
              </a:spcAft>
              <a:buClrTx/>
              <a:buSzTx/>
              <a:buFontTx/>
              <a:buNone/>
              <a:tabLst/>
            </a:pPr>
            <a:r>
              <a:rPr lang="ru-RU" sz="1200" dirty="0" smtClean="0">
                <a:solidFill>
                  <a:schemeClr val="accent4">
                    <a:lumMod val="50000"/>
                  </a:schemeClr>
                </a:solidFill>
                <a:latin typeface="Arial Narrow" pitchFamily="34" charset="0"/>
              </a:rPr>
              <a:t>1. Замятин, Е. Записные книжки / Е. Замятин. – М. : Вагриус, 2001. – 253с.</a:t>
            </a:r>
          </a:p>
          <a:p>
            <a:pPr fontAlgn="base">
              <a:spcBef>
                <a:spcPct val="0"/>
              </a:spcBef>
              <a:spcAft>
                <a:spcPct val="0"/>
              </a:spcAft>
            </a:pPr>
            <a:r>
              <a:rPr lang="ru-RU" sz="1200" dirty="0" smtClean="0">
                <a:solidFill>
                  <a:schemeClr val="accent4">
                    <a:lumMod val="50000"/>
                  </a:schemeClr>
                </a:solidFill>
                <a:latin typeface="Arial Narrow" pitchFamily="34" charset="0"/>
              </a:rPr>
              <a:t>2. Кассиль, Л. Кондуит и </a:t>
            </a:r>
            <a:r>
              <a:rPr lang="ru-RU" sz="1200" dirty="0" err="1" smtClean="0">
                <a:solidFill>
                  <a:schemeClr val="accent4">
                    <a:lumMod val="50000"/>
                  </a:schemeClr>
                </a:solidFill>
                <a:latin typeface="Arial Narrow" pitchFamily="34" charset="0"/>
              </a:rPr>
              <a:t>Швамбрания</a:t>
            </a:r>
            <a:r>
              <a:rPr lang="ru-RU" sz="1200" dirty="0" smtClean="0">
                <a:solidFill>
                  <a:schemeClr val="accent4">
                    <a:lumMod val="50000"/>
                  </a:schemeClr>
                </a:solidFill>
                <a:latin typeface="Arial Narrow" pitchFamily="34" charset="0"/>
              </a:rPr>
              <a:t> // Собрание сочинений : в 5 т. / Л. Кассиль.  – М., 1987. – Т. 1. – С. 31-324.</a:t>
            </a:r>
          </a:p>
          <a:p>
            <a:pPr lvl="0" fontAlgn="base">
              <a:spcBef>
                <a:spcPct val="0"/>
              </a:spcBef>
              <a:spcAft>
                <a:spcPct val="0"/>
              </a:spcAft>
            </a:pPr>
            <a:r>
              <a:rPr lang="ru-RU" sz="1200" dirty="0" smtClean="0">
                <a:solidFill>
                  <a:schemeClr val="accent4">
                    <a:lumMod val="50000"/>
                  </a:schemeClr>
                </a:solidFill>
                <a:latin typeface="Arial Narrow" pitchFamily="34" charset="0"/>
              </a:rPr>
              <a:t>3. Молоховец, Е. Старая кухня России / Елена Молоховец. – Ростов-на-Дону : Ростовское кн. изд-во, 1991. – Т. 1. - 480с.</a:t>
            </a:r>
          </a:p>
          <a:p>
            <a:pPr lvl="0" fontAlgn="base">
              <a:spcBef>
                <a:spcPct val="0"/>
              </a:spcBef>
              <a:spcAft>
                <a:spcPct val="0"/>
              </a:spcAft>
            </a:pPr>
            <a:r>
              <a:rPr lang="ru-RU" sz="1200" dirty="0" smtClean="0">
                <a:solidFill>
                  <a:schemeClr val="accent4">
                    <a:lumMod val="50000"/>
                  </a:schemeClr>
                </a:solidFill>
                <a:latin typeface="Arial Narrow" pitchFamily="34" charset="0"/>
              </a:rPr>
              <a:t>4. Молчанов, Г.И. Стародавняя трапеза / [Г.И. Молчанов] // Молоховец, Е. Старая кухня России / Елена Молоховец. – </a:t>
            </a:r>
          </a:p>
          <a:p>
            <a:pPr lvl="0" fontAlgn="base">
              <a:spcBef>
                <a:spcPct val="0"/>
              </a:spcBef>
              <a:spcAft>
                <a:spcPct val="0"/>
              </a:spcAft>
            </a:pPr>
            <a:r>
              <a:rPr lang="ru-RU" sz="1200" dirty="0" smtClean="0">
                <a:solidFill>
                  <a:schemeClr val="accent4">
                    <a:lumMod val="50000"/>
                  </a:schemeClr>
                </a:solidFill>
                <a:latin typeface="Arial Narrow" pitchFamily="34" charset="0"/>
              </a:rPr>
              <a:t>    Ростов-на-Дону, </a:t>
            </a:r>
          </a:p>
          <a:p>
            <a:pPr lvl="0" fontAlgn="base">
              <a:spcBef>
                <a:spcPct val="0"/>
              </a:spcBef>
              <a:spcAft>
                <a:spcPct val="0"/>
              </a:spcAft>
            </a:pPr>
            <a:r>
              <a:rPr lang="ru-RU" sz="1200" dirty="0" smtClean="0">
                <a:solidFill>
                  <a:schemeClr val="accent4">
                    <a:lumMod val="50000"/>
                  </a:schemeClr>
                </a:solidFill>
                <a:latin typeface="Arial Narrow" pitchFamily="34" charset="0"/>
              </a:rPr>
              <a:t>    1991. – Т. 1. - С. 39-48.</a:t>
            </a:r>
          </a:p>
          <a:p>
            <a:pPr marR="0" lvl="0" indent="0" fontAlgn="base">
              <a:lnSpc>
                <a:spcPct val="100000"/>
              </a:lnSpc>
              <a:spcBef>
                <a:spcPct val="0"/>
              </a:spcBef>
              <a:spcAft>
                <a:spcPct val="0"/>
              </a:spcAft>
              <a:buClrTx/>
              <a:buSzTx/>
              <a:buFontTx/>
              <a:buNone/>
              <a:tabLst/>
            </a:pPr>
            <a:r>
              <a:rPr lang="ru-RU" sz="1200" dirty="0" smtClean="0">
                <a:solidFill>
                  <a:schemeClr val="accent4">
                    <a:lumMod val="50000"/>
                  </a:schemeClr>
                </a:solidFill>
                <a:latin typeface="Arial Narrow" pitchFamily="34" charset="0"/>
              </a:rPr>
              <a:t>5. Подарок молодым хозяйкам : печатается по тексту двадцать второго издания книги графини Елены Молоховец, </a:t>
            </a:r>
          </a:p>
          <a:p>
            <a:pPr marR="0" lvl="0" indent="0" fontAlgn="base">
              <a:lnSpc>
                <a:spcPct val="100000"/>
              </a:lnSpc>
              <a:spcBef>
                <a:spcPct val="0"/>
              </a:spcBef>
              <a:spcAft>
                <a:spcPct val="0"/>
              </a:spcAft>
              <a:buClrTx/>
              <a:buSzTx/>
              <a:buFontTx/>
              <a:buNone/>
              <a:tabLst/>
            </a:pPr>
            <a:r>
              <a:rPr lang="ru-RU" sz="1200" dirty="0" smtClean="0">
                <a:solidFill>
                  <a:schemeClr val="accent4">
                    <a:lumMod val="50000"/>
                  </a:schemeClr>
                </a:solidFill>
                <a:latin typeface="Arial Narrow" pitchFamily="34" charset="0"/>
              </a:rPr>
              <a:t>    опубликованной в  1901 в С.-Петербурге / [сост. Г.С. </a:t>
            </a:r>
            <a:r>
              <a:rPr lang="ru-RU" sz="1200" dirty="0" err="1" smtClean="0">
                <a:solidFill>
                  <a:schemeClr val="accent4">
                    <a:lumMod val="50000"/>
                  </a:schemeClr>
                </a:solidFill>
                <a:latin typeface="Arial Narrow" pitchFamily="34" charset="0"/>
              </a:rPr>
              <a:t>Михайленко</a:t>
            </a:r>
            <a:r>
              <a:rPr lang="ru-RU" sz="1200" dirty="0" smtClean="0">
                <a:solidFill>
                  <a:schemeClr val="accent4">
                    <a:lumMod val="50000"/>
                  </a:schemeClr>
                </a:solidFill>
                <a:latin typeface="Arial Narrow" pitchFamily="34" charset="0"/>
              </a:rPr>
              <a:t>, Т.И. </a:t>
            </a:r>
            <a:r>
              <a:rPr lang="ru-RU" sz="1200" dirty="0" err="1" smtClean="0">
                <a:solidFill>
                  <a:schemeClr val="accent4">
                    <a:lumMod val="50000"/>
                  </a:schemeClr>
                </a:solidFill>
                <a:latin typeface="Arial Narrow" pitchFamily="34" charset="0"/>
              </a:rPr>
              <a:t>Будковская</a:t>
            </a:r>
            <a:r>
              <a:rPr lang="ru-RU" sz="1200" dirty="0" smtClean="0">
                <a:solidFill>
                  <a:schemeClr val="accent4">
                    <a:lumMod val="50000"/>
                  </a:schemeClr>
                </a:solidFill>
                <a:latin typeface="Arial Narrow" pitchFamily="34" charset="0"/>
              </a:rPr>
              <a:t>]. – Симферополь : </a:t>
            </a:r>
            <a:r>
              <a:rPr lang="ru-RU" sz="1200" dirty="0" err="1" smtClean="0">
                <a:solidFill>
                  <a:schemeClr val="accent4">
                    <a:lumMod val="50000"/>
                  </a:schemeClr>
                </a:solidFill>
                <a:latin typeface="Arial Narrow" pitchFamily="34" charset="0"/>
              </a:rPr>
              <a:t>Редотдел</a:t>
            </a:r>
            <a:r>
              <a:rPr lang="ru-RU" sz="1200" dirty="0" smtClean="0">
                <a:solidFill>
                  <a:schemeClr val="accent4">
                    <a:lumMod val="50000"/>
                  </a:schemeClr>
                </a:solidFill>
                <a:latin typeface="Arial Narrow" pitchFamily="34" charset="0"/>
              </a:rPr>
              <a:t>  </a:t>
            </a:r>
          </a:p>
          <a:p>
            <a:pPr marR="0" lvl="0" indent="0" fontAlgn="base">
              <a:lnSpc>
                <a:spcPct val="100000"/>
              </a:lnSpc>
              <a:spcBef>
                <a:spcPct val="0"/>
              </a:spcBef>
              <a:spcAft>
                <a:spcPct val="0"/>
              </a:spcAft>
              <a:buClrTx/>
              <a:buSzTx/>
              <a:buFontTx/>
              <a:buNone/>
              <a:tabLst/>
            </a:pPr>
            <a:r>
              <a:rPr lang="ru-RU" sz="1200" dirty="0" smtClean="0">
                <a:solidFill>
                  <a:schemeClr val="accent4">
                    <a:lumMod val="50000"/>
                  </a:schemeClr>
                </a:solidFill>
                <a:latin typeface="Arial Narrow" pitchFamily="34" charset="0"/>
              </a:rPr>
              <a:t>    Крымского управления по печати, 1992. –    383с. </a:t>
            </a:r>
          </a:p>
          <a:p>
            <a:pPr lvl="0" fontAlgn="base">
              <a:spcBef>
                <a:spcPct val="0"/>
              </a:spcBef>
              <a:spcAft>
                <a:spcPct val="0"/>
              </a:spcAft>
            </a:pPr>
            <a:r>
              <a:rPr lang="ru-RU" sz="1200" dirty="0" smtClean="0">
                <a:solidFill>
                  <a:schemeClr val="accent4">
                    <a:lumMod val="50000"/>
                  </a:schemeClr>
                </a:solidFill>
                <a:latin typeface="Arial Narrow" pitchFamily="34" charset="0"/>
              </a:rPr>
              <a:t>6. Пономарева, В.В. Мир русской женщины : воспитание, образование, судьба. </a:t>
            </a:r>
            <a:r>
              <a:rPr lang="en-US" sz="1200" dirty="0" smtClean="0">
                <a:solidFill>
                  <a:schemeClr val="accent4">
                    <a:lumMod val="50000"/>
                  </a:schemeClr>
                </a:solidFill>
                <a:latin typeface="Arial Narrow" pitchFamily="34" charset="0"/>
              </a:rPr>
              <a:t>XVIII</a:t>
            </a:r>
            <a:r>
              <a:rPr lang="ru-RU" sz="1200" dirty="0" smtClean="0">
                <a:solidFill>
                  <a:schemeClr val="accent4">
                    <a:lumMod val="50000"/>
                  </a:schemeClr>
                </a:solidFill>
                <a:latin typeface="Arial Narrow" pitchFamily="34" charset="0"/>
              </a:rPr>
              <a:t> – начало </a:t>
            </a:r>
            <a:r>
              <a:rPr lang="en-US" sz="1200" dirty="0" smtClean="0">
                <a:solidFill>
                  <a:schemeClr val="accent4">
                    <a:lumMod val="50000"/>
                  </a:schemeClr>
                </a:solidFill>
                <a:latin typeface="Arial Narrow" pitchFamily="34" charset="0"/>
              </a:rPr>
              <a:t>XX</a:t>
            </a:r>
            <a:r>
              <a:rPr lang="ru-RU" sz="1200" dirty="0" smtClean="0">
                <a:solidFill>
                  <a:schemeClr val="accent4">
                    <a:lumMod val="50000"/>
                  </a:schemeClr>
                </a:solidFill>
                <a:latin typeface="Arial Narrow" pitchFamily="34" charset="0"/>
              </a:rPr>
              <a:t> века / В.В. Пономарева, </a:t>
            </a:r>
          </a:p>
          <a:p>
            <a:pPr lvl="0" fontAlgn="base">
              <a:spcBef>
                <a:spcPct val="0"/>
              </a:spcBef>
              <a:spcAft>
                <a:spcPct val="0"/>
              </a:spcAft>
            </a:pPr>
            <a:r>
              <a:rPr lang="ru-RU" sz="1200" dirty="0" smtClean="0">
                <a:solidFill>
                  <a:schemeClr val="accent4">
                    <a:lumMod val="50000"/>
                  </a:schemeClr>
                </a:solidFill>
                <a:latin typeface="Arial Narrow" pitchFamily="34" charset="0"/>
              </a:rPr>
              <a:t>    Л.Б.  </a:t>
            </a:r>
            <a:r>
              <a:rPr lang="ru-RU" sz="1200" dirty="0" err="1" smtClean="0">
                <a:solidFill>
                  <a:schemeClr val="accent4">
                    <a:lumMod val="50000"/>
                  </a:schemeClr>
                </a:solidFill>
                <a:latin typeface="Arial Narrow" pitchFamily="34" charset="0"/>
              </a:rPr>
              <a:t>Хорошилова</a:t>
            </a:r>
            <a:r>
              <a:rPr lang="ru-RU" sz="1200" dirty="0" smtClean="0">
                <a:solidFill>
                  <a:schemeClr val="accent4">
                    <a:lumMod val="50000"/>
                  </a:schemeClr>
                </a:solidFill>
                <a:latin typeface="Arial Narrow" pitchFamily="34" charset="0"/>
              </a:rPr>
              <a:t>. – М. : Рус. слово, 2006. – 315 с. : ил., фото. </a:t>
            </a:r>
          </a:p>
          <a:p>
            <a:pPr lvl="0" fontAlgn="base">
              <a:spcBef>
                <a:spcPct val="0"/>
              </a:spcBef>
              <a:spcAft>
                <a:spcPct val="0"/>
              </a:spcAft>
            </a:pPr>
            <a:r>
              <a:rPr lang="ru-RU" sz="1200" dirty="0" smtClean="0">
                <a:solidFill>
                  <a:schemeClr val="accent4">
                    <a:lumMod val="50000"/>
                  </a:schemeClr>
                </a:solidFill>
                <a:latin typeface="Arial Narrow" pitchFamily="34" charset="0"/>
              </a:rPr>
              <a:t>7. Степнова, М. Женщины Лазаря : роман / Марина Степнова. – М. : АСТ, 2013. – 444с.</a:t>
            </a:r>
          </a:p>
          <a:p>
            <a:pPr lvl="0" fontAlgn="base">
              <a:spcBef>
                <a:spcPct val="0"/>
              </a:spcBef>
              <a:spcAft>
                <a:spcPct val="0"/>
              </a:spcAft>
            </a:pPr>
            <a:r>
              <a:rPr lang="ru-RU" sz="1200" dirty="0" smtClean="0">
                <a:solidFill>
                  <a:schemeClr val="accent4">
                    <a:lumMod val="50000"/>
                  </a:schemeClr>
                </a:solidFill>
                <a:latin typeface="Arial Narrow" pitchFamily="34" charset="0"/>
              </a:rPr>
              <a:t>8. Тарковский, А. Елена Молоховец // Стихотворения и поэмы / Арсений Тарковский. – М., 1998. – С. 120.</a:t>
            </a:r>
          </a:p>
          <a:p>
            <a:pPr lvl="0" fontAlgn="base">
              <a:spcBef>
                <a:spcPct val="0"/>
              </a:spcBef>
              <a:spcAft>
                <a:spcPct val="0"/>
              </a:spcAft>
            </a:pPr>
            <a:r>
              <a:rPr lang="ru-RU" sz="1200" dirty="0" smtClean="0">
                <a:solidFill>
                  <a:schemeClr val="accent4">
                    <a:lumMod val="50000"/>
                  </a:schemeClr>
                </a:solidFill>
                <a:latin typeface="Arial Narrow" pitchFamily="34" charset="0"/>
              </a:rPr>
              <a:t>9. Толстая, Т. Золотой век  // Изюм/ Татьяна Толстая. – М. : Подкова, 2002. – С. 312-318.</a:t>
            </a:r>
          </a:p>
          <a:p>
            <a:pPr lvl="0" fontAlgn="base">
              <a:spcBef>
                <a:spcPct val="0"/>
              </a:spcBef>
              <a:spcAft>
                <a:spcPct val="0"/>
              </a:spcAft>
            </a:pPr>
            <a:r>
              <a:rPr lang="ru-RU" sz="1200" dirty="0" smtClean="0">
                <a:solidFill>
                  <a:schemeClr val="accent4">
                    <a:lumMod val="50000"/>
                  </a:schemeClr>
                </a:solidFill>
                <a:latin typeface="Arial Narrow" pitchFamily="34" charset="0"/>
              </a:rPr>
              <a:t>10. Тэффи, Н. А.  Собрание сочинений. Т. 1 / Н.А. Тэффи. -  М. : Лаком, 1997. </a:t>
            </a:r>
          </a:p>
          <a:p>
            <a:r>
              <a:rPr lang="ru-RU" sz="1200" dirty="0" smtClean="0">
                <a:solidFill>
                  <a:schemeClr val="accent4">
                    <a:lumMod val="50000"/>
                  </a:schemeClr>
                </a:solidFill>
                <a:latin typeface="Arial Narrow" pitchFamily="34" charset="0"/>
              </a:rPr>
              <a:t>11. Чехов, А. П. Календарь «Будильника» на 1882 год // Полное собрание сочинений и писем. В 30 т. Т. 1. [Рассказы. </a:t>
            </a:r>
          </a:p>
          <a:p>
            <a:r>
              <a:rPr lang="ru-RU" sz="1200" dirty="0" smtClean="0">
                <a:solidFill>
                  <a:schemeClr val="accent4">
                    <a:lumMod val="50000"/>
                  </a:schemeClr>
                </a:solidFill>
                <a:latin typeface="Arial Narrow" pitchFamily="34" charset="0"/>
              </a:rPr>
              <a:t>      Повести. </a:t>
            </a:r>
          </a:p>
          <a:p>
            <a:r>
              <a:rPr lang="ru-RU" sz="1200" dirty="0" smtClean="0">
                <a:solidFill>
                  <a:schemeClr val="accent4">
                    <a:lumMod val="50000"/>
                  </a:schemeClr>
                </a:solidFill>
                <a:latin typeface="Arial Narrow" pitchFamily="34" charset="0"/>
              </a:rPr>
              <a:t>      Юморески], 1880—1882 / А.П. Чехов.  — М.: Наука, 1974. — С. 143—158. </a:t>
            </a:r>
          </a:p>
          <a:p>
            <a:pPr lvl="0" fontAlgn="base">
              <a:spcBef>
                <a:spcPct val="0"/>
              </a:spcBef>
              <a:spcAft>
                <a:spcPct val="0"/>
              </a:spcAft>
            </a:pPr>
            <a:r>
              <a:rPr lang="ru-RU" sz="1200" dirty="0" smtClean="0">
                <a:solidFill>
                  <a:schemeClr val="accent4">
                    <a:lumMod val="50000"/>
                  </a:schemeClr>
                </a:solidFill>
                <a:latin typeface="Arial Narrow" pitchFamily="34" charset="0"/>
              </a:rPr>
              <a:t>12. Филонов, М. Книги на все вкусы / М. Филонов // Питание и общество. – 2007. - № 6. – С. 30-32. </a:t>
            </a:r>
          </a:p>
          <a:p>
            <a:pPr lvl="0" fontAlgn="base">
              <a:spcBef>
                <a:spcPct val="0"/>
              </a:spcBef>
              <a:spcAft>
                <a:spcPct val="0"/>
              </a:spcAft>
            </a:pPr>
            <a:r>
              <a:rPr lang="ru-RU" sz="1200" dirty="0" smtClean="0">
                <a:solidFill>
                  <a:schemeClr val="accent4">
                    <a:lumMod val="50000"/>
                  </a:schemeClr>
                </a:solidFill>
                <a:latin typeface="Arial Narrow" pitchFamily="34" charset="0"/>
              </a:rPr>
              <a:t>13. </a:t>
            </a:r>
            <a:r>
              <a:rPr lang="ru-RU" sz="1200" dirty="0" err="1" smtClean="0">
                <a:solidFill>
                  <a:schemeClr val="accent4">
                    <a:lumMod val="50000"/>
                  </a:schemeClr>
                </a:solidFill>
                <a:latin typeface="Arial Narrow" pitchFamily="34" charset="0"/>
              </a:rPr>
              <a:t>Хартман</a:t>
            </a:r>
            <a:r>
              <a:rPr lang="ru-RU" sz="1200" dirty="0" smtClean="0">
                <a:solidFill>
                  <a:schemeClr val="accent4">
                    <a:lumMod val="50000"/>
                  </a:schemeClr>
                </a:solidFill>
                <a:latin typeface="Arial Narrow" pitchFamily="34" charset="0"/>
              </a:rPr>
              <a:t>, Э. Елена Ивановна Молоховец / Э. </a:t>
            </a:r>
            <a:r>
              <a:rPr lang="ru-RU" sz="1200" dirty="0" err="1" smtClean="0">
                <a:solidFill>
                  <a:schemeClr val="accent4">
                    <a:lumMod val="50000"/>
                  </a:schemeClr>
                </a:solidFill>
                <a:latin typeface="Arial Narrow" pitchFamily="34" charset="0"/>
              </a:rPr>
              <a:t>Хартман</a:t>
            </a:r>
            <a:r>
              <a:rPr lang="ru-RU" sz="1200" dirty="0" smtClean="0">
                <a:solidFill>
                  <a:schemeClr val="accent4">
                    <a:lumMod val="50000"/>
                  </a:schemeClr>
                </a:solidFill>
                <a:latin typeface="Arial Narrow" pitchFamily="34" charset="0"/>
              </a:rPr>
              <a:t> // Звезда. – 2000. - № 3.  </a:t>
            </a:r>
          </a:p>
          <a:p>
            <a:pPr eaLnBrk="0" fontAlgn="base" hangingPunct="0">
              <a:spcBef>
                <a:spcPct val="0"/>
              </a:spcBef>
              <a:spcAft>
                <a:spcPct val="0"/>
              </a:spcAft>
            </a:pPr>
            <a:endParaRPr lang="ru-RU" sz="1200" dirty="0" smtClean="0">
              <a:latin typeface="Arial Narrow" pitchFamily="34" charset="0"/>
              <a:ea typeface="Times New Roman" pitchFamily="18" charset="0"/>
              <a:cs typeface="Times New Roman" pitchFamily="18" charset="0"/>
            </a:endParaRPr>
          </a:p>
          <a:p>
            <a:pPr eaLnBrk="0" fontAlgn="base" hangingPunct="0">
              <a:spcBef>
                <a:spcPct val="0"/>
              </a:spcBef>
              <a:spcAft>
                <a:spcPct val="0"/>
              </a:spcAft>
            </a:pPr>
            <a:r>
              <a:rPr lang="ru-RU" sz="1200" dirty="0" smtClean="0">
                <a:latin typeface="Arial Narrow" pitchFamily="34" charset="0"/>
                <a:ea typeface="Times New Roman" pitchFamily="18" charset="0"/>
                <a:cs typeface="Times New Roman" pitchFamily="18" charset="0"/>
              </a:rPr>
              <a:t> </a:t>
            </a:r>
            <a:endParaRPr lang="ru-RU" sz="700" dirty="0" smtClean="0">
              <a:latin typeface="Arial Narrow" pitchFamily="34" charset="0"/>
            </a:endParaRPr>
          </a:p>
          <a:p>
            <a:pPr lvl="0" eaLnBrk="0" fontAlgn="base" hangingPunct="0">
              <a:spcBef>
                <a:spcPct val="0"/>
              </a:spcBef>
              <a:spcAft>
                <a:spcPct val="0"/>
              </a:spcAft>
            </a:pPr>
            <a:endParaRPr lang="ru-RU" sz="1200" dirty="0" smtClean="0">
              <a:latin typeface="Arial Narrow" pitchFamily="34" charset="0"/>
              <a:ea typeface="Times New Roman" pitchFamily="18" charset="0"/>
              <a:cs typeface="Times New Roman" pitchFamily="18" charset="0"/>
            </a:endParaRPr>
          </a:p>
          <a:p>
            <a:pPr eaLnBrk="0" fontAlgn="base" hangingPunct="0">
              <a:spcBef>
                <a:spcPct val="0"/>
              </a:spcBef>
              <a:spcAft>
                <a:spcPct val="0"/>
              </a:spcAft>
            </a:pPr>
            <a:endParaRPr lang="ru-RU" sz="1200" dirty="0" smtClean="0">
              <a:latin typeface="Arial Narrow"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latin typeface="Arial Narrow"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Narrow" pitchFamily="34" charset="0"/>
            </a:endParaRPr>
          </a:p>
        </p:txBody>
      </p:sp>
      <p:pic>
        <p:nvPicPr>
          <p:cNvPr id="12" name="Picture 2" descr="http://mylene-avon.ucoz.ru/_ph/13/632663878.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611560" y="332656"/>
            <a:ext cx="2555801" cy="1077334"/>
          </a:xfrm>
          <a:prstGeom prst="rect">
            <a:avLst/>
          </a:prstGeom>
          <a:noFill/>
        </p:spPr>
      </p:pic>
      <p:pic>
        <p:nvPicPr>
          <p:cNvPr id="7" name="Picture 2" descr="http://mylene-avon.ucoz.ru/_ph/13/632663878.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5364088" y="332656"/>
            <a:ext cx="2555801" cy="1077334"/>
          </a:xfrm>
          <a:prstGeom prst="rect">
            <a:avLst/>
          </a:prstGeom>
          <a:noFill/>
        </p:spPr>
      </p:pic>
      <p:pic>
        <p:nvPicPr>
          <p:cNvPr id="9" name="Picture 2" descr="http://mylene-avon.ucoz.ru/_ph/13/632663878.pn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275856" y="5517232"/>
            <a:ext cx="2555801" cy="1077334"/>
          </a:xfrm>
          <a:prstGeom prst="rect">
            <a:avLst/>
          </a:prstGeom>
          <a:noFill/>
        </p:spPr>
      </p:pic>
    </p:spTree>
    <p:extLst>
      <p:ext uri="{BB962C8B-B14F-4D97-AF65-F5344CB8AC3E}">
        <p14:creationId xmlns:p14="http://schemas.microsoft.com/office/powerpoint/2010/main" val="359431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85720" y="285728"/>
            <a:ext cx="8568952" cy="645479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92995" y="404664"/>
            <a:ext cx="3127779" cy="523220"/>
          </a:xfrm>
          <a:prstGeom prst="rect">
            <a:avLst/>
          </a:prstGeom>
          <a:noFill/>
        </p:spPr>
        <p:txBody>
          <a:bodyPr wrap="none" rtlCol="0">
            <a:spAutoFit/>
          </a:bodyPr>
          <a:lstStyle/>
          <a:p>
            <a:pPr algn="ctr"/>
            <a:r>
              <a:rPr lang="ru-RU" sz="2800" b="1" i="1" dirty="0" smtClean="0">
                <a:solidFill>
                  <a:srgbClr val="C993C6"/>
                </a:solidFill>
                <a:effectLst>
                  <a:outerShdw blurRad="38100" dist="38100" dir="2700000" algn="tl">
                    <a:srgbClr val="000000">
                      <a:alpha val="43137"/>
                    </a:srgbClr>
                  </a:outerShdw>
                </a:effectLst>
                <a:latin typeface="Monotype Corsiva" pitchFamily="66" charset="0"/>
              </a:rPr>
              <a:t>Электронные ресурсы</a:t>
            </a:r>
            <a:endParaRPr lang="ru-RU" sz="2800" b="1" i="1" dirty="0">
              <a:solidFill>
                <a:srgbClr val="C993C6"/>
              </a:solidFill>
              <a:effectLst>
                <a:outerShdw blurRad="38100" dist="38100" dir="2700000" algn="tl">
                  <a:srgbClr val="000000">
                    <a:alpha val="43137"/>
                  </a:srgbClr>
                </a:outerShdw>
              </a:effectLst>
              <a:latin typeface="Monotype Corsiva" pitchFamily="66" charset="0"/>
            </a:endParaRPr>
          </a:p>
        </p:txBody>
      </p:sp>
      <p:sp>
        <p:nvSpPr>
          <p:cNvPr id="5" name="Прямоугольник 4"/>
          <p:cNvSpPr/>
          <p:nvPr/>
        </p:nvSpPr>
        <p:spPr>
          <a:xfrm>
            <a:off x="1115616" y="3786190"/>
            <a:ext cx="6552728" cy="738664"/>
          </a:xfrm>
          <a:prstGeom prst="rect">
            <a:avLst/>
          </a:prstGeom>
        </p:spPr>
        <p:txBody>
          <a:bodyPr wrap="square">
            <a:spAutoFit/>
          </a:bodyPr>
          <a:lstStyle/>
          <a:p>
            <a:r>
              <a:rPr lang="ru-RU" sz="1400" b="1" i="1" dirty="0" smtClean="0">
                <a:solidFill>
                  <a:schemeClr val="accent4">
                    <a:lumMod val="75000"/>
                  </a:schemeClr>
                </a:solidFill>
                <a:latin typeface="Arial Narrow" pitchFamily="34" charset="0"/>
              </a:rPr>
              <a:t>4. Молоховец, Е.  Подарок молодым хозяйкам  / Е. Молоховец </a:t>
            </a:r>
            <a:r>
              <a:rPr lang="en-US" sz="1400" b="1" i="1" dirty="0" smtClean="0">
                <a:solidFill>
                  <a:schemeClr val="accent4">
                    <a:lumMod val="75000"/>
                  </a:schemeClr>
                </a:solidFill>
                <a:latin typeface="Arial Narrow" pitchFamily="34" charset="0"/>
              </a:rPr>
              <a:t> [</a:t>
            </a:r>
            <a:r>
              <a:rPr lang="ru-RU" sz="1400" b="1" i="1" dirty="0" smtClean="0">
                <a:solidFill>
                  <a:schemeClr val="accent4">
                    <a:lumMod val="75000"/>
                  </a:schemeClr>
                </a:solidFill>
                <a:latin typeface="Arial Narrow" pitchFamily="34" charset="0"/>
              </a:rPr>
              <a:t>Электронный ресурс</a:t>
            </a:r>
            <a:r>
              <a:rPr lang="en-US" sz="1400" b="1" i="1" dirty="0" smtClean="0">
                <a:solidFill>
                  <a:schemeClr val="accent4">
                    <a:lumMod val="75000"/>
                  </a:schemeClr>
                </a:solidFill>
                <a:latin typeface="Arial Narrow" pitchFamily="34" charset="0"/>
              </a:rPr>
              <a:t>]</a:t>
            </a:r>
            <a:r>
              <a:rPr lang="ru-RU" sz="1400" b="1" i="1" dirty="0" smtClean="0">
                <a:solidFill>
                  <a:schemeClr val="accent4">
                    <a:lumMod val="75000"/>
                  </a:schemeClr>
                </a:solidFill>
                <a:latin typeface="Arial Narrow" pitchFamily="34" charset="0"/>
              </a:rPr>
              <a:t>.  -  </a:t>
            </a:r>
            <a:r>
              <a:rPr lang="en-US" sz="1400" b="1" i="1" dirty="0" smtClean="0">
                <a:solidFill>
                  <a:schemeClr val="accent4">
                    <a:lumMod val="75000"/>
                  </a:schemeClr>
                </a:solidFill>
                <a:latin typeface="Arial Narrow" pitchFamily="34" charset="0"/>
              </a:rPr>
              <a:t>URL</a:t>
            </a:r>
            <a:r>
              <a:rPr lang="ru-RU" sz="1400" b="1" i="1" dirty="0" smtClean="0">
                <a:solidFill>
                  <a:schemeClr val="accent4">
                    <a:lumMod val="75000"/>
                  </a:schemeClr>
                </a:solidFill>
                <a:latin typeface="Arial Narrow" pitchFamily="34" charset="0"/>
              </a:rPr>
              <a:t> :</a:t>
            </a:r>
            <a:r>
              <a:rPr lang="en-US" sz="1400" i="1" dirty="0" smtClean="0">
                <a:solidFill>
                  <a:schemeClr val="accent4">
                    <a:lumMod val="75000"/>
                  </a:schemeClr>
                </a:solidFill>
                <a:latin typeface="Arial Narrow" pitchFamily="34" charset="0"/>
                <a:hlinkClick r:id="rId3"/>
              </a:rPr>
              <a:t>    http</a:t>
            </a:r>
            <a:r>
              <a:rPr lang="en-US" sz="1400" i="1" dirty="0" smtClean="0">
                <a:solidFill>
                  <a:schemeClr val="accent4">
                    <a:lumMod val="50000"/>
                  </a:schemeClr>
                </a:solidFill>
                <a:latin typeface="Arial Narrow" pitchFamily="34" charset="0"/>
                <a:hlinkClick r:id="rId3"/>
              </a:rPr>
              <a:t>://www.molohovetc.ru/</a:t>
            </a:r>
            <a:endParaRPr lang="ru-RU" sz="1400" i="1" dirty="0" smtClean="0">
              <a:solidFill>
                <a:schemeClr val="accent4">
                  <a:lumMod val="50000"/>
                </a:schemeClr>
              </a:solidFill>
              <a:latin typeface="Arial Narrow" pitchFamily="34" charset="0"/>
            </a:endParaRPr>
          </a:p>
          <a:p>
            <a:endParaRPr lang="ru-RU" sz="1400" b="1" i="1" dirty="0" smtClean="0">
              <a:solidFill>
                <a:schemeClr val="accent4">
                  <a:lumMod val="75000"/>
                </a:schemeClr>
              </a:solidFill>
              <a:latin typeface="Arial Narrow" pitchFamily="34" charset="0"/>
            </a:endParaRPr>
          </a:p>
        </p:txBody>
      </p:sp>
      <p:sp>
        <p:nvSpPr>
          <p:cNvPr id="9" name="Прямоугольник 8"/>
          <p:cNvSpPr/>
          <p:nvPr/>
        </p:nvSpPr>
        <p:spPr>
          <a:xfrm>
            <a:off x="1115616" y="2285992"/>
            <a:ext cx="7135223" cy="523220"/>
          </a:xfrm>
          <a:prstGeom prst="rect">
            <a:avLst/>
          </a:prstGeom>
        </p:spPr>
        <p:txBody>
          <a:bodyPr wrap="square">
            <a:spAutoFit/>
          </a:bodyPr>
          <a:lstStyle/>
          <a:p>
            <a:r>
              <a:rPr lang="ru-RU" sz="1400" b="1" i="1" dirty="0" smtClean="0">
                <a:solidFill>
                  <a:schemeClr val="accent4">
                    <a:lumMod val="75000"/>
                  </a:schemeClr>
                </a:solidFill>
                <a:latin typeface="Arial Narrow" pitchFamily="34" charset="0"/>
              </a:rPr>
              <a:t>2. </a:t>
            </a:r>
            <a:r>
              <a:rPr lang="ru-RU" sz="1400" b="1" i="1" dirty="0" err="1" smtClean="0">
                <a:solidFill>
                  <a:schemeClr val="accent4">
                    <a:lumMod val="75000"/>
                  </a:schemeClr>
                </a:solidFill>
                <a:latin typeface="Arial Narrow" pitchFamily="34" charset="0"/>
              </a:rPr>
              <a:t>Кравецкий</a:t>
            </a:r>
            <a:r>
              <a:rPr lang="ru-RU" sz="1400" b="1" i="1" dirty="0" smtClean="0">
                <a:solidFill>
                  <a:schemeClr val="accent4">
                    <a:lumMod val="75000"/>
                  </a:schemeClr>
                </a:solidFill>
                <a:latin typeface="Arial Narrow" pitchFamily="34" charset="0"/>
              </a:rPr>
              <a:t>, А. Тайная кухня Елены Молоховец  / А. </a:t>
            </a:r>
            <a:r>
              <a:rPr lang="ru-RU" sz="1400" b="1" i="1" dirty="0" err="1" smtClean="0">
                <a:solidFill>
                  <a:schemeClr val="accent4">
                    <a:lumMod val="75000"/>
                  </a:schemeClr>
                </a:solidFill>
                <a:latin typeface="Arial Narrow" pitchFamily="34" charset="0"/>
              </a:rPr>
              <a:t>Кравецкий</a:t>
            </a:r>
            <a:r>
              <a:rPr lang="ru-RU" sz="1400" b="1" i="1" dirty="0" smtClean="0">
                <a:solidFill>
                  <a:schemeClr val="accent4">
                    <a:lumMod val="75000"/>
                  </a:schemeClr>
                </a:solidFill>
                <a:latin typeface="Arial Narrow" pitchFamily="34" charset="0"/>
              </a:rPr>
              <a:t>  </a:t>
            </a:r>
            <a:r>
              <a:rPr lang="en-US" sz="1400" b="1" i="1" dirty="0" smtClean="0">
                <a:solidFill>
                  <a:schemeClr val="accent4">
                    <a:lumMod val="75000"/>
                  </a:schemeClr>
                </a:solidFill>
                <a:latin typeface="Arial Narrow" pitchFamily="34" charset="0"/>
              </a:rPr>
              <a:t>[</a:t>
            </a:r>
            <a:r>
              <a:rPr lang="ru-RU" sz="1400" b="1" i="1" dirty="0" smtClean="0">
                <a:solidFill>
                  <a:schemeClr val="accent4">
                    <a:lumMod val="75000"/>
                  </a:schemeClr>
                </a:solidFill>
                <a:latin typeface="Arial Narrow" pitchFamily="34" charset="0"/>
              </a:rPr>
              <a:t>Электронный ресурс</a:t>
            </a:r>
            <a:r>
              <a:rPr lang="en-US" sz="1400" b="1" i="1" dirty="0" smtClean="0">
                <a:solidFill>
                  <a:schemeClr val="accent4">
                    <a:lumMod val="75000"/>
                  </a:schemeClr>
                </a:solidFill>
                <a:latin typeface="Arial Narrow" pitchFamily="34" charset="0"/>
              </a:rPr>
              <a:t>]</a:t>
            </a:r>
            <a:r>
              <a:rPr lang="ru-RU" sz="1400" b="1" i="1" dirty="0" smtClean="0">
                <a:solidFill>
                  <a:schemeClr val="accent4">
                    <a:lumMod val="75000"/>
                  </a:schemeClr>
                </a:solidFill>
                <a:latin typeface="Arial Narrow" pitchFamily="34" charset="0"/>
              </a:rPr>
              <a:t>. – </a:t>
            </a:r>
            <a:r>
              <a:rPr lang="en-US" sz="1400" b="1" i="1" dirty="0" smtClean="0">
                <a:solidFill>
                  <a:schemeClr val="accent4">
                    <a:lumMod val="75000"/>
                  </a:schemeClr>
                </a:solidFill>
                <a:latin typeface="Arial Narrow" pitchFamily="34" charset="0"/>
              </a:rPr>
              <a:t>URL</a:t>
            </a:r>
            <a:r>
              <a:rPr lang="ru-RU" sz="1400" b="1" i="1" dirty="0" smtClean="0">
                <a:solidFill>
                  <a:schemeClr val="accent4">
                    <a:lumMod val="75000"/>
                  </a:schemeClr>
                </a:solidFill>
                <a:latin typeface="Arial Narrow" pitchFamily="34" charset="0"/>
              </a:rPr>
              <a:t> :  </a:t>
            </a:r>
            <a:r>
              <a:rPr lang="en-US" sz="1400" i="1" dirty="0" smtClean="0">
                <a:solidFill>
                  <a:schemeClr val="accent4">
                    <a:lumMod val="75000"/>
                  </a:schemeClr>
                </a:solidFill>
                <a:latin typeface="Arial Narrow" pitchFamily="34" charset="0"/>
                <a:hlinkClick r:id="rId4"/>
              </a:rPr>
              <a:t>http://www.kommersant.ru/doc/2558138</a:t>
            </a:r>
            <a:r>
              <a:rPr lang="ru-RU" sz="1400" i="1" dirty="0" smtClean="0">
                <a:solidFill>
                  <a:schemeClr val="accent4">
                    <a:lumMod val="75000"/>
                  </a:schemeClr>
                </a:solidFill>
                <a:latin typeface="Arial Narrow" pitchFamily="34" charset="0"/>
              </a:rPr>
              <a:t> </a:t>
            </a:r>
          </a:p>
        </p:txBody>
      </p:sp>
      <p:sp>
        <p:nvSpPr>
          <p:cNvPr id="10" name="Прямоугольник 9"/>
          <p:cNvSpPr/>
          <p:nvPr/>
        </p:nvSpPr>
        <p:spPr>
          <a:xfrm>
            <a:off x="1187624" y="4437112"/>
            <a:ext cx="7920880" cy="800219"/>
          </a:xfrm>
          <a:prstGeom prst="rect">
            <a:avLst/>
          </a:prstGeom>
        </p:spPr>
        <p:txBody>
          <a:bodyPr wrap="square">
            <a:spAutoFit/>
          </a:bodyPr>
          <a:lstStyle/>
          <a:p>
            <a:r>
              <a:rPr lang="ru-RU" sz="1400" b="1" i="1" dirty="0" smtClean="0">
                <a:solidFill>
                  <a:schemeClr val="accent4">
                    <a:lumMod val="75000"/>
                  </a:schemeClr>
                </a:solidFill>
                <a:latin typeface="Arial Narrow" pitchFamily="34" charset="0"/>
              </a:rPr>
              <a:t>5. Розанов, В.В.  Таинственная  посетительниц</a:t>
            </a:r>
            <a:r>
              <a:rPr lang="ru-RU" sz="1400" b="1" dirty="0" smtClean="0">
                <a:solidFill>
                  <a:schemeClr val="accent4">
                    <a:lumMod val="75000"/>
                  </a:schemeClr>
                </a:solidFill>
                <a:latin typeface="Arial Narrow" pitchFamily="34" charset="0"/>
              </a:rPr>
              <a:t>а / В.В. Розанов </a:t>
            </a:r>
            <a:r>
              <a:rPr lang="en-US" sz="1400" b="1" dirty="0" smtClean="0">
                <a:solidFill>
                  <a:schemeClr val="accent4">
                    <a:lumMod val="75000"/>
                  </a:schemeClr>
                </a:solidFill>
                <a:latin typeface="Arial Narrow" pitchFamily="34" charset="0"/>
              </a:rPr>
              <a:t>[</a:t>
            </a:r>
            <a:r>
              <a:rPr lang="ru-RU" sz="1400" b="1" dirty="0" smtClean="0">
                <a:solidFill>
                  <a:schemeClr val="accent4">
                    <a:lumMod val="75000"/>
                  </a:schemeClr>
                </a:solidFill>
                <a:latin typeface="Arial Narrow" pitchFamily="34" charset="0"/>
              </a:rPr>
              <a:t>Электронный ресурс</a:t>
            </a:r>
            <a:r>
              <a:rPr lang="en-US" sz="1400" b="1" dirty="0" smtClean="0">
                <a:solidFill>
                  <a:schemeClr val="accent4">
                    <a:lumMod val="75000"/>
                  </a:schemeClr>
                </a:solidFill>
                <a:latin typeface="Arial Narrow" pitchFamily="34" charset="0"/>
              </a:rPr>
              <a:t>]</a:t>
            </a:r>
            <a:r>
              <a:rPr lang="ru-RU" sz="1400" b="1" dirty="0" smtClean="0">
                <a:solidFill>
                  <a:schemeClr val="accent4">
                    <a:lumMod val="75000"/>
                  </a:schemeClr>
                </a:solidFill>
                <a:latin typeface="Arial Narrow" pitchFamily="34" charset="0"/>
              </a:rPr>
              <a:t>. - </a:t>
            </a:r>
            <a:r>
              <a:rPr lang="en-US" sz="1400" b="1" dirty="0" smtClean="0">
                <a:solidFill>
                  <a:schemeClr val="accent4">
                    <a:lumMod val="75000"/>
                  </a:schemeClr>
                </a:solidFill>
                <a:latin typeface="Arial Narrow" pitchFamily="34" charset="0"/>
              </a:rPr>
              <a:t>URL</a:t>
            </a:r>
            <a:r>
              <a:rPr lang="ru-RU" sz="1400" b="1" dirty="0" smtClean="0">
                <a:solidFill>
                  <a:schemeClr val="accent4">
                    <a:lumMod val="75000"/>
                  </a:schemeClr>
                </a:solidFill>
                <a:latin typeface="Arial Narrow" pitchFamily="34" charset="0"/>
              </a:rPr>
              <a:t> : </a:t>
            </a:r>
            <a:r>
              <a:rPr lang="en-US" sz="1400" i="1" dirty="0" smtClean="0">
                <a:latin typeface="Arial Narrow" pitchFamily="34" charset="0"/>
                <a:hlinkClick r:id="rId5"/>
              </a:rPr>
              <a:t>http://dugward.ru/library/rozanov/rozanov_</a:t>
            </a:r>
            <a:endParaRPr lang="ru-RU" sz="1600" i="1" dirty="0" smtClean="0">
              <a:latin typeface="Arial Narrow" pitchFamily="34" charset="0"/>
            </a:endParaRPr>
          </a:p>
          <a:p>
            <a:endParaRPr lang="ru-RU" b="1" i="1" dirty="0">
              <a:solidFill>
                <a:schemeClr val="accent4">
                  <a:lumMod val="75000"/>
                </a:schemeClr>
              </a:solidFill>
              <a:latin typeface="Arial Narrow" pitchFamily="34" charset="0"/>
            </a:endParaRPr>
          </a:p>
        </p:txBody>
      </p:sp>
      <p:sp>
        <p:nvSpPr>
          <p:cNvPr id="13" name="TextBox 12"/>
          <p:cNvSpPr txBox="1"/>
          <p:nvPr/>
        </p:nvSpPr>
        <p:spPr>
          <a:xfrm>
            <a:off x="1115616" y="1412777"/>
            <a:ext cx="6813970" cy="954107"/>
          </a:xfrm>
          <a:prstGeom prst="rect">
            <a:avLst/>
          </a:prstGeom>
          <a:noFill/>
        </p:spPr>
        <p:txBody>
          <a:bodyPr wrap="square" rtlCol="0">
            <a:spAutoFit/>
          </a:bodyPr>
          <a:lstStyle/>
          <a:p>
            <a:r>
              <a:rPr lang="ru-RU" sz="1400" b="1" i="1" dirty="0" smtClean="0">
                <a:solidFill>
                  <a:schemeClr val="accent4">
                    <a:lumMod val="75000"/>
                  </a:schemeClr>
                </a:solidFill>
                <a:latin typeface="Arial Narrow" pitchFamily="34" charset="0"/>
              </a:rPr>
              <a:t>1. Засосов,  Д.А. Повседневная  жизнь Петербурга на рубеже </a:t>
            </a:r>
            <a:r>
              <a:rPr lang="en-US" sz="1400" b="1" i="1" dirty="0" smtClean="0">
                <a:solidFill>
                  <a:schemeClr val="accent4">
                    <a:lumMod val="75000"/>
                  </a:schemeClr>
                </a:solidFill>
                <a:latin typeface="Arial Narrow" pitchFamily="34" charset="0"/>
              </a:rPr>
              <a:t>XIX-XX </a:t>
            </a:r>
            <a:r>
              <a:rPr lang="ru-RU" sz="1400" b="1" i="1" dirty="0" smtClean="0">
                <a:solidFill>
                  <a:schemeClr val="accent4">
                    <a:lumMod val="75000"/>
                  </a:schemeClr>
                </a:solidFill>
                <a:latin typeface="Arial Narrow" pitchFamily="34" charset="0"/>
              </a:rPr>
              <a:t>веков : записки очевидцев /  Д.А. Засосов, В.И. </a:t>
            </a:r>
            <a:r>
              <a:rPr lang="ru-RU" sz="1400" b="1" i="1" dirty="0" err="1" smtClean="0">
                <a:solidFill>
                  <a:schemeClr val="accent4">
                    <a:lumMod val="75000"/>
                  </a:schemeClr>
                </a:solidFill>
                <a:latin typeface="Arial Narrow" pitchFamily="34" charset="0"/>
              </a:rPr>
              <a:t>Пызин</a:t>
            </a:r>
            <a:r>
              <a:rPr lang="ru-RU" sz="1400" b="1" i="1" dirty="0" smtClean="0">
                <a:solidFill>
                  <a:schemeClr val="accent4">
                    <a:lumMod val="75000"/>
                  </a:schemeClr>
                </a:solidFill>
                <a:latin typeface="Arial Narrow" pitchFamily="34" charset="0"/>
              </a:rPr>
              <a:t>. -– М. :  Молодая гвардия, 2002. - 467 с. </a:t>
            </a:r>
            <a:r>
              <a:rPr lang="en-US" sz="1400" b="1" i="1" dirty="0" smtClean="0">
                <a:solidFill>
                  <a:schemeClr val="accent4">
                    <a:lumMod val="75000"/>
                  </a:schemeClr>
                </a:solidFill>
                <a:latin typeface="Arial Narrow" pitchFamily="34" charset="0"/>
              </a:rPr>
              <a:t>[</a:t>
            </a:r>
            <a:r>
              <a:rPr lang="ru-RU" sz="1400" b="1" i="1" dirty="0" smtClean="0">
                <a:solidFill>
                  <a:schemeClr val="accent4">
                    <a:lumMod val="75000"/>
                  </a:schemeClr>
                </a:solidFill>
                <a:latin typeface="Arial Narrow" pitchFamily="34" charset="0"/>
              </a:rPr>
              <a:t>Электронный ресурс</a:t>
            </a:r>
            <a:r>
              <a:rPr lang="en-US" sz="1400" b="1" i="1" dirty="0" smtClean="0">
                <a:solidFill>
                  <a:schemeClr val="accent4">
                    <a:lumMod val="75000"/>
                  </a:schemeClr>
                </a:solidFill>
                <a:latin typeface="Arial Narrow" pitchFamily="34" charset="0"/>
              </a:rPr>
              <a:t>]</a:t>
            </a:r>
            <a:r>
              <a:rPr lang="ru-RU" sz="1400" b="1" i="1" dirty="0" smtClean="0">
                <a:solidFill>
                  <a:schemeClr val="accent4">
                    <a:lumMod val="75000"/>
                  </a:schemeClr>
                </a:solidFill>
                <a:latin typeface="Arial Narrow" pitchFamily="34" charset="0"/>
              </a:rPr>
              <a:t>. – </a:t>
            </a:r>
            <a:r>
              <a:rPr lang="en-US" sz="1400" b="1" i="1" dirty="0" smtClean="0">
                <a:solidFill>
                  <a:schemeClr val="accent4">
                    <a:lumMod val="75000"/>
                  </a:schemeClr>
                </a:solidFill>
                <a:latin typeface="Arial Narrow" pitchFamily="34" charset="0"/>
              </a:rPr>
              <a:t>URL</a:t>
            </a:r>
            <a:r>
              <a:rPr lang="ru-RU" sz="1400" b="1" i="1" dirty="0" smtClean="0">
                <a:solidFill>
                  <a:schemeClr val="accent4">
                    <a:lumMod val="75000"/>
                  </a:schemeClr>
                </a:solidFill>
                <a:latin typeface="Arial Narrow" pitchFamily="34" charset="0"/>
              </a:rPr>
              <a:t> :  </a:t>
            </a:r>
            <a:endParaRPr lang="ru-RU" sz="1400" i="1" dirty="0" smtClean="0">
              <a:solidFill>
                <a:schemeClr val="accent4">
                  <a:lumMod val="50000"/>
                </a:schemeClr>
              </a:solidFill>
              <a:latin typeface="Arial Narrow" pitchFamily="34" charset="0"/>
            </a:endParaRPr>
          </a:p>
          <a:p>
            <a:endParaRPr lang="ru-RU" sz="1400" b="1" i="1" dirty="0" smtClean="0">
              <a:solidFill>
                <a:schemeClr val="accent4">
                  <a:lumMod val="75000"/>
                </a:schemeClr>
              </a:solidFill>
              <a:latin typeface="Arial Narrow" pitchFamily="34" charset="0"/>
            </a:endParaRPr>
          </a:p>
        </p:txBody>
      </p:sp>
      <p:sp>
        <p:nvSpPr>
          <p:cNvPr id="16" name="Прямоугольник 15"/>
          <p:cNvSpPr/>
          <p:nvPr/>
        </p:nvSpPr>
        <p:spPr>
          <a:xfrm>
            <a:off x="2428860" y="3071810"/>
            <a:ext cx="4218832" cy="523220"/>
          </a:xfrm>
          <a:prstGeom prst="rect">
            <a:avLst/>
          </a:prstGeom>
        </p:spPr>
        <p:txBody>
          <a:bodyPr wrap="square">
            <a:spAutoFit/>
          </a:bodyPr>
          <a:lstStyle/>
          <a:p>
            <a:r>
              <a:rPr lang="en-US" sz="1400" i="1" dirty="0" smtClean="0">
                <a:latin typeface="Arial Narrow" pitchFamily="34" charset="0"/>
                <a:hlinkClick r:id="rId6"/>
              </a:rPr>
              <a:t>http://www.e-reading.by/bookreader.php/1024626/Lavrova_-</a:t>
            </a:r>
            <a:r>
              <a:rPr lang="ru-RU" sz="1400" i="1" dirty="0" smtClean="0">
                <a:latin typeface="Arial Narrow" pitchFamily="34" charset="0"/>
                <a:hlinkClick r:id="rId6"/>
              </a:rPr>
              <a:t> </a:t>
            </a:r>
            <a:r>
              <a:rPr lang="en-US" sz="1400" i="1" dirty="0" smtClean="0">
                <a:latin typeface="Arial Narrow" pitchFamily="34" charset="0"/>
                <a:hlinkClick r:id="rId6"/>
              </a:rPr>
              <a:t>_</a:t>
            </a:r>
            <a:r>
              <a:rPr lang="en-US" sz="1400" i="1" dirty="0" err="1" smtClean="0">
                <a:latin typeface="Arial Narrow" pitchFamily="34" charset="0"/>
                <a:hlinkClick r:id="rId6"/>
              </a:rPr>
              <a:t>Gotovim_po_receptam_E._Molohovec.html</a:t>
            </a:r>
            <a:endParaRPr lang="ru-RU" sz="1400" i="1" dirty="0">
              <a:latin typeface="Arial Narrow" pitchFamily="34" charset="0"/>
            </a:endParaRPr>
          </a:p>
        </p:txBody>
      </p:sp>
      <p:sp>
        <p:nvSpPr>
          <p:cNvPr id="19" name="Прямоугольник 18"/>
          <p:cNvSpPr/>
          <p:nvPr/>
        </p:nvSpPr>
        <p:spPr>
          <a:xfrm>
            <a:off x="1115616" y="2852936"/>
            <a:ext cx="7992888" cy="523220"/>
          </a:xfrm>
          <a:prstGeom prst="rect">
            <a:avLst/>
          </a:prstGeom>
        </p:spPr>
        <p:txBody>
          <a:bodyPr wrap="square">
            <a:spAutoFit/>
          </a:bodyPr>
          <a:lstStyle/>
          <a:p>
            <a:r>
              <a:rPr lang="ru-RU" sz="1400" b="1" i="1" dirty="0" smtClean="0">
                <a:solidFill>
                  <a:schemeClr val="accent4">
                    <a:lumMod val="75000"/>
                  </a:schemeClr>
                </a:solidFill>
                <a:latin typeface="Arial Narrow" pitchFamily="34" charset="0"/>
              </a:rPr>
              <a:t>3. Лаврова, В.  Готовим по рецептам Е. Молоховец / В. Лаврова. – М. : ЭКСМО, 2012. </a:t>
            </a:r>
            <a:r>
              <a:rPr lang="en-US" sz="1400" b="1" i="1" dirty="0" smtClean="0">
                <a:solidFill>
                  <a:schemeClr val="accent4">
                    <a:lumMod val="75000"/>
                  </a:schemeClr>
                </a:solidFill>
                <a:latin typeface="Arial Narrow" pitchFamily="34" charset="0"/>
              </a:rPr>
              <a:t>[</a:t>
            </a:r>
            <a:r>
              <a:rPr lang="ru-RU" sz="1400" b="1" i="1" dirty="0" smtClean="0">
                <a:solidFill>
                  <a:schemeClr val="accent4">
                    <a:lumMod val="75000"/>
                  </a:schemeClr>
                </a:solidFill>
                <a:latin typeface="Arial Narrow" pitchFamily="34" charset="0"/>
              </a:rPr>
              <a:t>Электронный ресурс</a:t>
            </a:r>
            <a:r>
              <a:rPr lang="en-US" sz="1400" b="1" i="1" dirty="0" smtClean="0">
                <a:solidFill>
                  <a:schemeClr val="accent4">
                    <a:lumMod val="75000"/>
                  </a:schemeClr>
                </a:solidFill>
                <a:latin typeface="Arial Narrow" pitchFamily="34" charset="0"/>
              </a:rPr>
              <a:t>]</a:t>
            </a:r>
            <a:r>
              <a:rPr lang="ru-RU" sz="1400" b="1" i="1" dirty="0" smtClean="0">
                <a:solidFill>
                  <a:schemeClr val="accent4">
                    <a:lumMod val="75000"/>
                  </a:schemeClr>
                </a:solidFill>
                <a:latin typeface="Arial Narrow" pitchFamily="34" charset="0"/>
              </a:rPr>
              <a:t>. – </a:t>
            </a:r>
            <a:r>
              <a:rPr lang="en-US" sz="1400" b="1" i="1" dirty="0" smtClean="0">
                <a:solidFill>
                  <a:schemeClr val="accent4">
                    <a:lumMod val="75000"/>
                  </a:schemeClr>
                </a:solidFill>
                <a:latin typeface="Arial Narrow" pitchFamily="34" charset="0"/>
              </a:rPr>
              <a:t>URL</a:t>
            </a:r>
            <a:r>
              <a:rPr lang="ru-RU" sz="1400" b="1" i="1" dirty="0" smtClean="0">
                <a:solidFill>
                  <a:schemeClr val="accent4">
                    <a:lumMod val="75000"/>
                  </a:schemeClr>
                </a:solidFill>
                <a:latin typeface="Arial Narrow" pitchFamily="34" charset="0"/>
              </a:rPr>
              <a:t> : </a:t>
            </a:r>
          </a:p>
        </p:txBody>
      </p:sp>
      <p:sp>
        <p:nvSpPr>
          <p:cNvPr id="21" name="TextBox 20"/>
          <p:cNvSpPr txBox="1"/>
          <p:nvPr/>
        </p:nvSpPr>
        <p:spPr>
          <a:xfrm>
            <a:off x="1187624" y="5013176"/>
            <a:ext cx="7992888" cy="954107"/>
          </a:xfrm>
          <a:prstGeom prst="rect">
            <a:avLst/>
          </a:prstGeom>
          <a:noFill/>
        </p:spPr>
        <p:txBody>
          <a:bodyPr wrap="square" rtlCol="0">
            <a:spAutoFit/>
          </a:bodyPr>
          <a:lstStyle/>
          <a:p>
            <a:r>
              <a:rPr lang="ru-RU" sz="1400" b="1" i="1" dirty="0" smtClean="0">
                <a:solidFill>
                  <a:schemeClr val="accent4">
                    <a:lumMod val="75000"/>
                  </a:schemeClr>
                </a:solidFill>
                <a:latin typeface="Arial Narrow" pitchFamily="34" charset="0"/>
              </a:rPr>
              <a:t>6. </a:t>
            </a:r>
            <a:r>
              <a:rPr lang="ru-RU" sz="1400" b="1" i="1" dirty="0" err="1" smtClean="0">
                <a:solidFill>
                  <a:schemeClr val="accent4">
                    <a:lumMod val="75000"/>
                  </a:schemeClr>
                </a:solidFill>
                <a:latin typeface="Arial Narrow" pitchFamily="34" charset="0"/>
              </a:rPr>
              <a:t>Сюткина</a:t>
            </a:r>
            <a:r>
              <a:rPr lang="ru-RU" sz="1400" b="1" i="1" dirty="0" smtClean="0">
                <a:solidFill>
                  <a:schemeClr val="accent4">
                    <a:lumMod val="75000"/>
                  </a:schemeClr>
                </a:solidFill>
                <a:latin typeface="Arial Narrow" pitchFamily="34" charset="0"/>
              </a:rPr>
              <a:t>, О. </a:t>
            </a:r>
            <a:r>
              <a:rPr lang="ru-RU" sz="1400" b="1" i="1" dirty="0" err="1" smtClean="0">
                <a:solidFill>
                  <a:schemeClr val="accent4">
                    <a:lumMod val="75000"/>
                  </a:schemeClr>
                </a:solidFill>
                <a:latin typeface="Arial Narrow" pitchFamily="34" charset="0"/>
              </a:rPr>
              <a:t>Непридуманные</a:t>
            </a:r>
            <a:r>
              <a:rPr lang="ru-RU" sz="1400" b="1" i="1" dirty="0" smtClean="0">
                <a:solidFill>
                  <a:schemeClr val="accent4">
                    <a:lumMod val="75000"/>
                  </a:schemeClr>
                </a:solidFill>
                <a:latin typeface="Arial Narrow" pitchFamily="34" charset="0"/>
              </a:rPr>
              <a:t> истории  русской кухни / О. </a:t>
            </a:r>
            <a:r>
              <a:rPr lang="ru-RU" sz="1400" b="1" i="1" dirty="0" err="1" smtClean="0">
                <a:solidFill>
                  <a:schemeClr val="accent4">
                    <a:lumMod val="75000"/>
                  </a:schemeClr>
                </a:solidFill>
                <a:latin typeface="Arial Narrow" pitchFamily="34" charset="0"/>
              </a:rPr>
              <a:t>Сюткина</a:t>
            </a:r>
            <a:r>
              <a:rPr lang="ru-RU" sz="1400" b="1" i="1" dirty="0" smtClean="0">
                <a:solidFill>
                  <a:schemeClr val="accent4">
                    <a:lumMod val="75000"/>
                  </a:schemeClr>
                </a:solidFill>
                <a:latin typeface="Arial Narrow" pitchFamily="34" charset="0"/>
              </a:rPr>
              <a:t>, П. </a:t>
            </a:r>
            <a:r>
              <a:rPr lang="ru-RU" sz="1400" b="1" i="1" dirty="0" err="1" smtClean="0">
                <a:solidFill>
                  <a:schemeClr val="accent4">
                    <a:lumMod val="75000"/>
                  </a:schemeClr>
                </a:solidFill>
                <a:latin typeface="Arial Narrow" pitchFamily="34" charset="0"/>
              </a:rPr>
              <a:t>Сюткин</a:t>
            </a:r>
            <a:r>
              <a:rPr lang="ru-RU" sz="1400" b="1" i="1" dirty="0" smtClean="0">
                <a:solidFill>
                  <a:schemeClr val="accent4">
                    <a:lumMod val="75000"/>
                  </a:schemeClr>
                </a:solidFill>
                <a:latin typeface="Arial Narrow" pitchFamily="34" charset="0"/>
              </a:rPr>
              <a:t>. - М. : АСТ, 2011. </a:t>
            </a:r>
            <a:r>
              <a:rPr lang="en-US" sz="1400" b="1" i="1" dirty="0" smtClean="0">
                <a:solidFill>
                  <a:schemeClr val="accent4">
                    <a:lumMod val="75000"/>
                  </a:schemeClr>
                </a:solidFill>
                <a:latin typeface="Arial Narrow" pitchFamily="34" charset="0"/>
              </a:rPr>
              <a:t>[</a:t>
            </a:r>
            <a:r>
              <a:rPr lang="ru-RU" sz="1400" b="1" i="1" dirty="0" smtClean="0">
                <a:solidFill>
                  <a:schemeClr val="accent4">
                    <a:lumMod val="75000"/>
                  </a:schemeClr>
                </a:solidFill>
                <a:latin typeface="Arial Narrow" pitchFamily="34" charset="0"/>
              </a:rPr>
              <a:t>Электронный ресурс</a:t>
            </a:r>
            <a:r>
              <a:rPr lang="en-US" sz="1400" b="1" i="1" dirty="0" smtClean="0">
                <a:solidFill>
                  <a:schemeClr val="accent4">
                    <a:lumMod val="75000"/>
                  </a:schemeClr>
                </a:solidFill>
                <a:latin typeface="Arial Narrow" pitchFamily="34" charset="0"/>
              </a:rPr>
              <a:t>]</a:t>
            </a:r>
            <a:r>
              <a:rPr lang="ru-RU" sz="1400" b="1" i="1" dirty="0" smtClean="0">
                <a:solidFill>
                  <a:schemeClr val="accent4">
                    <a:lumMod val="75000"/>
                  </a:schemeClr>
                </a:solidFill>
                <a:latin typeface="Arial Narrow" pitchFamily="34" charset="0"/>
              </a:rPr>
              <a:t>. – </a:t>
            </a:r>
            <a:r>
              <a:rPr lang="en-US" sz="1400" b="1" i="1" dirty="0" smtClean="0">
                <a:solidFill>
                  <a:schemeClr val="accent4">
                    <a:lumMod val="75000"/>
                  </a:schemeClr>
                </a:solidFill>
                <a:latin typeface="Arial Narrow" pitchFamily="34" charset="0"/>
              </a:rPr>
              <a:t>URL</a:t>
            </a:r>
            <a:r>
              <a:rPr lang="ru-RU" sz="1400" b="1" i="1" dirty="0" smtClean="0">
                <a:solidFill>
                  <a:schemeClr val="accent4">
                    <a:lumMod val="75000"/>
                  </a:schemeClr>
                </a:solidFill>
                <a:latin typeface="Arial Narrow" pitchFamily="34" charset="0"/>
              </a:rPr>
              <a:t> :                                                                                                     </a:t>
            </a:r>
            <a:r>
              <a:rPr lang="en-US" sz="1400" i="1" dirty="0" smtClean="0">
                <a:solidFill>
                  <a:schemeClr val="accent4">
                    <a:lumMod val="75000"/>
                  </a:schemeClr>
                </a:solidFill>
                <a:latin typeface="Arial Narrow" pitchFamily="34" charset="0"/>
                <a:hlinkClick r:id="rId7"/>
              </a:rPr>
              <a:t>http://www.litmir.co/br/?b=163553&amp;p=1</a:t>
            </a:r>
            <a:endParaRPr lang="ru-RU" sz="1400" i="1" dirty="0" smtClean="0">
              <a:solidFill>
                <a:schemeClr val="accent4">
                  <a:lumMod val="75000"/>
                </a:schemeClr>
              </a:solidFill>
              <a:latin typeface="Arial Narrow" pitchFamily="34" charset="0"/>
            </a:endParaRPr>
          </a:p>
          <a:p>
            <a:r>
              <a:rPr lang="ru-RU" sz="1400" b="1" i="1" dirty="0" smtClean="0">
                <a:solidFill>
                  <a:schemeClr val="accent4">
                    <a:lumMod val="75000"/>
                  </a:schemeClr>
                </a:solidFill>
                <a:latin typeface="Arial Narrow" pitchFamily="34" charset="0"/>
              </a:rPr>
              <a:t> </a:t>
            </a:r>
            <a:endParaRPr lang="ru-RU" sz="1400" b="1" i="1" dirty="0">
              <a:solidFill>
                <a:schemeClr val="accent4">
                  <a:lumMod val="75000"/>
                </a:schemeClr>
              </a:solidFill>
              <a:latin typeface="Arial Narrow" pitchFamily="34" charset="0"/>
            </a:endParaRPr>
          </a:p>
        </p:txBody>
      </p:sp>
      <p:sp>
        <p:nvSpPr>
          <p:cNvPr id="23" name="Прямоугольник 22"/>
          <p:cNvSpPr/>
          <p:nvPr/>
        </p:nvSpPr>
        <p:spPr>
          <a:xfrm>
            <a:off x="3500430" y="1825079"/>
            <a:ext cx="2891625" cy="307777"/>
          </a:xfrm>
          <a:prstGeom prst="rect">
            <a:avLst/>
          </a:prstGeom>
        </p:spPr>
        <p:txBody>
          <a:bodyPr wrap="square">
            <a:spAutoFit/>
          </a:bodyPr>
          <a:lstStyle/>
          <a:p>
            <a:r>
              <a:rPr lang="en-US" sz="1400" i="1" dirty="0" smtClean="0">
                <a:solidFill>
                  <a:schemeClr val="accent4">
                    <a:lumMod val="50000"/>
                  </a:schemeClr>
                </a:solidFill>
                <a:latin typeface="Arial Narrow" pitchFamily="34" charset="0"/>
                <a:hlinkClick r:id="rId8"/>
              </a:rPr>
              <a:t>http://fanread.ru/book/8141104/?page=63</a:t>
            </a:r>
            <a:endParaRPr lang="ru-RU" sz="1400" i="1" dirty="0">
              <a:solidFill>
                <a:schemeClr val="accent4">
                  <a:lumMod val="50000"/>
                </a:schemeClr>
              </a:solidFill>
              <a:latin typeface="Arial Narrow" pitchFamily="34" charset="0"/>
            </a:endParaRPr>
          </a:p>
        </p:txBody>
      </p:sp>
      <p:pic>
        <p:nvPicPr>
          <p:cNvPr id="25" name="Picture 2" descr="http://mylene-avon.ucoz.ru/_ph/13/632663878.png"/>
          <p:cNvPicPr>
            <a:picLocks noChangeAspect="1" noChangeArrowheads="1"/>
          </p:cNvPicPr>
          <p:nvPr/>
        </p:nvPicPr>
        <p:blipFill>
          <a:blip r:embed="rId9" cstate="print">
            <a:duotone>
              <a:schemeClr val="accent4">
                <a:shade val="45000"/>
                <a:satMod val="135000"/>
              </a:schemeClr>
              <a:prstClr val="white"/>
            </a:duotone>
          </a:blip>
          <a:srcRect/>
          <a:stretch>
            <a:fillRect/>
          </a:stretch>
        </p:blipFill>
        <p:spPr bwMode="auto">
          <a:xfrm>
            <a:off x="3275856" y="5736042"/>
            <a:ext cx="2555801" cy="1077334"/>
          </a:xfrm>
          <a:prstGeom prst="rect">
            <a:avLst/>
          </a:prstGeom>
          <a:noFill/>
        </p:spPr>
      </p:pic>
      <p:pic>
        <p:nvPicPr>
          <p:cNvPr id="14" name="Picture 2" descr="http://mylene-avon.ucoz.ru/_ph/13/632663878.png"/>
          <p:cNvPicPr>
            <a:picLocks noChangeAspect="1" noChangeArrowheads="1"/>
          </p:cNvPicPr>
          <p:nvPr/>
        </p:nvPicPr>
        <p:blipFill>
          <a:blip r:embed="rId9" cstate="print">
            <a:duotone>
              <a:schemeClr val="accent4">
                <a:shade val="45000"/>
                <a:satMod val="135000"/>
              </a:schemeClr>
              <a:prstClr val="white"/>
            </a:duotone>
          </a:blip>
          <a:srcRect/>
          <a:stretch>
            <a:fillRect/>
          </a:stretch>
        </p:blipFill>
        <p:spPr bwMode="auto">
          <a:xfrm>
            <a:off x="323528" y="332656"/>
            <a:ext cx="2555801" cy="1077334"/>
          </a:xfrm>
          <a:prstGeom prst="rect">
            <a:avLst/>
          </a:prstGeom>
          <a:noFill/>
        </p:spPr>
      </p:pic>
      <p:pic>
        <p:nvPicPr>
          <p:cNvPr id="15" name="Picture 2" descr="http://mylene-avon.ucoz.ru/_ph/13/632663878.png"/>
          <p:cNvPicPr>
            <a:picLocks noChangeAspect="1" noChangeArrowheads="1"/>
          </p:cNvPicPr>
          <p:nvPr/>
        </p:nvPicPr>
        <p:blipFill>
          <a:blip r:embed="rId9" cstate="print">
            <a:duotone>
              <a:schemeClr val="accent4">
                <a:shade val="45000"/>
                <a:satMod val="135000"/>
              </a:schemeClr>
              <a:prstClr val="white"/>
            </a:duotone>
          </a:blip>
          <a:srcRect/>
          <a:stretch>
            <a:fillRect/>
          </a:stretch>
        </p:blipFill>
        <p:spPr bwMode="auto">
          <a:xfrm>
            <a:off x="6048647" y="332656"/>
            <a:ext cx="2555801" cy="1077334"/>
          </a:xfrm>
          <a:prstGeom prst="rect">
            <a:avLst/>
          </a:prstGeom>
          <a:noFill/>
        </p:spPr>
      </p:pic>
    </p:spTree>
    <p:extLst>
      <p:ext uri="{BB962C8B-B14F-4D97-AF65-F5344CB8AC3E}">
        <p14:creationId xmlns:p14="http://schemas.microsoft.com/office/powerpoint/2010/main" val="187418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323528" y="116632"/>
            <a:ext cx="8568952" cy="6454798"/>
          </a:xfrm>
          <a:prstGeom prst="rect">
            <a:avLst/>
          </a:prstGeom>
          <a:ln>
            <a:noFill/>
          </a:ln>
          <a:effectLst>
            <a:outerShdw blurRad="292100" dist="139700" dir="2700000" algn="tl" rotWithShape="0">
              <a:srgbClr val="333333">
                <a:alpha val="65000"/>
              </a:srgbClr>
            </a:outerShdw>
          </a:effectLst>
        </p:spPr>
      </p:pic>
      <p:grpSp>
        <p:nvGrpSpPr>
          <p:cNvPr id="3" name="Группа 14"/>
          <p:cNvGrpSpPr/>
          <p:nvPr/>
        </p:nvGrpSpPr>
        <p:grpSpPr>
          <a:xfrm>
            <a:off x="-12452" y="6067644"/>
            <a:ext cx="9156452" cy="790356"/>
            <a:chOff x="-12452" y="6067644"/>
            <a:chExt cx="9156452" cy="790356"/>
          </a:xfrm>
        </p:grpSpPr>
        <p:pic>
          <p:nvPicPr>
            <p:cNvPr id="2" name="Picture 2" descr="http://data5.gallery.ru/albums/gallery/201015-931ec-70526107-m750x740-ucfd0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52" y="6067644"/>
              <a:ext cx="2411880" cy="790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data5.gallery.ru/albums/gallery/201015-931ec-70526107-m750x740-ucfd0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76144" y="6067644"/>
              <a:ext cx="2411880" cy="7903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data5.gallery.ru/albums/gallery/201015-931ec-70526107-m750x740-ucfd0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88024" y="6067644"/>
              <a:ext cx="2411880" cy="7903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data5.gallery.ru/albums/gallery/201015-931ec-70526107-m750x740-ucfd0a.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4288" y="6067644"/>
              <a:ext cx="1979712" cy="79035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B:\Амелина\планирование 2013\логотип.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1259632" y="404664"/>
            <a:ext cx="862013" cy="879475"/>
          </a:xfrm>
          <a:prstGeom prst="rect">
            <a:avLst/>
          </a:prstGeom>
          <a:noFill/>
          <a:ln w="9525">
            <a:noFill/>
            <a:miter lim="800000"/>
            <a:headEnd/>
            <a:tailEnd/>
          </a:ln>
        </p:spPr>
      </p:pic>
      <p:sp>
        <p:nvSpPr>
          <p:cNvPr id="10" name="Text Box 9"/>
          <p:cNvSpPr txBox="1">
            <a:spLocks noChangeArrowheads="1"/>
          </p:cNvSpPr>
          <p:nvPr/>
        </p:nvSpPr>
        <p:spPr bwMode="auto">
          <a:xfrm>
            <a:off x="2555776" y="404664"/>
            <a:ext cx="5139547" cy="923330"/>
          </a:xfrm>
          <a:prstGeom prst="rect">
            <a:avLst/>
          </a:prstGeom>
          <a:noFill/>
          <a:ln w="9525">
            <a:noFill/>
            <a:miter lim="800000"/>
            <a:headEnd/>
            <a:tailEnd/>
          </a:ln>
          <a:effec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ru-RU" b="1" dirty="0">
                <a:solidFill>
                  <a:schemeClr val="accent2">
                    <a:lumMod val="60000"/>
                    <a:lumOff val="40000"/>
                  </a:schemeClr>
                </a:solidFill>
                <a:latin typeface="Georgia" panose="02040502050405020303" pitchFamily="18" charset="0"/>
              </a:rPr>
              <a:t>МУК «Тульская библиотечная система»</a:t>
            </a:r>
          </a:p>
          <a:p>
            <a:pPr algn="ctr" eaLnBrk="1" hangingPunct="1"/>
            <a:r>
              <a:rPr lang="ru-RU" b="1" dirty="0">
                <a:solidFill>
                  <a:schemeClr val="accent2">
                    <a:lumMod val="60000"/>
                    <a:lumOff val="40000"/>
                  </a:schemeClr>
                </a:solidFill>
                <a:latin typeface="Georgia" panose="02040502050405020303" pitchFamily="18" charset="0"/>
              </a:rPr>
              <a:t>Центральная городская библиотека </a:t>
            </a:r>
            <a:endParaRPr lang="ru-RU" b="1" dirty="0" smtClean="0">
              <a:solidFill>
                <a:schemeClr val="accent2">
                  <a:lumMod val="60000"/>
                  <a:lumOff val="40000"/>
                </a:schemeClr>
              </a:solidFill>
              <a:latin typeface="Georgia" panose="02040502050405020303" pitchFamily="18" charset="0"/>
            </a:endParaRPr>
          </a:p>
          <a:p>
            <a:pPr algn="ctr" eaLnBrk="1" hangingPunct="1"/>
            <a:r>
              <a:rPr lang="ru-RU" b="1" dirty="0" smtClean="0">
                <a:solidFill>
                  <a:schemeClr val="accent2">
                    <a:lumMod val="60000"/>
                    <a:lumOff val="40000"/>
                  </a:schemeClr>
                </a:solidFill>
                <a:latin typeface="Georgia" panose="02040502050405020303" pitchFamily="18" charset="0"/>
              </a:rPr>
              <a:t>им</a:t>
            </a:r>
            <a:r>
              <a:rPr lang="ru-RU" b="1" dirty="0">
                <a:solidFill>
                  <a:schemeClr val="accent2">
                    <a:lumMod val="60000"/>
                    <a:lumOff val="40000"/>
                  </a:schemeClr>
                </a:solidFill>
                <a:latin typeface="Georgia" panose="02040502050405020303" pitchFamily="18" charset="0"/>
              </a:rPr>
              <a:t>. Л.Н. Толстого</a:t>
            </a:r>
          </a:p>
        </p:txBody>
      </p:sp>
      <p:sp>
        <p:nvSpPr>
          <p:cNvPr id="11" name="Text Box 10"/>
          <p:cNvSpPr txBox="1">
            <a:spLocks noChangeArrowheads="1"/>
          </p:cNvSpPr>
          <p:nvPr/>
        </p:nvSpPr>
        <p:spPr bwMode="auto">
          <a:xfrm>
            <a:off x="1475656" y="1988840"/>
            <a:ext cx="6219361" cy="2800767"/>
          </a:xfrm>
          <a:prstGeom prst="rect">
            <a:avLst/>
          </a:prstGeom>
          <a:noFill/>
          <a:ln w="9525">
            <a:noFill/>
            <a:miter lim="800000"/>
            <a:headEnd/>
            <a:tailEnd/>
          </a:ln>
          <a:effec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ru-RU" sz="1600" b="1" dirty="0">
                <a:solidFill>
                  <a:schemeClr val="accent4">
                    <a:lumMod val="75000"/>
                  </a:schemeClr>
                </a:solidFill>
                <a:latin typeface="Georgia" panose="02040502050405020303" pitchFamily="18" charset="0"/>
              </a:rPr>
              <a:t>Подбор </a:t>
            </a:r>
            <a:r>
              <a:rPr lang="ru-RU" sz="1600" b="1" dirty="0" smtClean="0">
                <a:solidFill>
                  <a:schemeClr val="accent4">
                    <a:lumMod val="75000"/>
                  </a:schemeClr>
                </a:solidFill>
                <a:latin typeface="Georgia" panose="02040502050405020303" pitchFamily="18" charset="0"/>
              </a:rPr>
              <a:t>материала, дизайн  </a:t>
            </a:r>
            <a:r>
              <a:rPr lang="ru-RU" sz="1600" b="1" dirty="0">
                <a:solidFill>
                  <a:schemeClr val="accent4">
                    <a:lumMod val="75000"/>
                  </a:schemeClr>
                </a:solidFill>
                <a:latin typeface="Georgia" panose="02040502050405020303" pitchFamily="18" charset="0"/>
              </a:rPr>
              <a:t>- заведующая читальным залом </a:t>
            </a:r>
            <a:r>
              <a:rPr lang="ru-RU" sz="1600" b="1" dirty="0" smtClean="0">
                <a:solidFill>
                  <a:schemeClr val="accent4">
                    <a:lumMod val="75000"/>
                  </a:schemeClr>
                </a:solidFill>
                <a:latin typeface="Georgia" panose="02040502050405020303" pitchFamily="18" charset="0"/>
              </a:rPr>
              <a:t>Центральной </a:t>
            </a:r>
            <a:r>
              <a:rPr lang="ru-RU" sz="1600" b="1" dirty="0">
                <a:solidFill>
                  <a:schemeClr val="accent4">
                    <a:lumMod val="75000"/>
                  </a:schemeClr>
                </a:solidFill>
                <a:latin typeface="Georgia" panose="02040502050405020303" pitchFamily="18" charset="0"/>
              </a:rPr>
              <a:t>городской </a:t>
            </a:r>
            <a:r>
              <a:rPr lang="ru-RU" sz="1600" b="1" dirty="0" smtClean="0">
                <a:solidFill>
                  <a:schemeClr val="accent4">
                    <a:lumMod val="75000"/>
                  </a:schemeClr>
                </a:solidFill>
                <a:latin typeface="Georgia" panose="02040502050405020303" pitchFamily="18" charset="0"/>
              </a:rPr>
              <a:t>библиотеки</a:t>
            </a:r>
          </a:p>
          <a:p>
            <a:pPr algn="ctr" eaLnBrk="1" hangingPunct="1"/>
            <a:r>
              <a:rPr lang="ru-RU" sz="1600" b="1" dirty="0" smtClean="0">
                <a:solidFill>
                  <a:schemeClr val="accent4">
                    <a:lumMod val="75000"/>
                  </a:schemeClr>
                </a:solidFill>
                <a:latin typeface="Georgia" panose="02040502050405020303" pitchFamily="18" charset="0"/>
              </a:rPr>
              <a:t>им</a:t>
            </a:r>
            <a:r>
              <a:rPr lang="ru-RU" sz="1600" b="1" dirty="0">
                <a:solidFill>
                  <a:schemeClr val="accent4">
                    <a:lumMod val="75000"/>
                  </a:schemeClr>
                </a:solidFill>
                <a:latin typeface="Georgia" panose="02040502050405020303" pitchFamily="18" charset="0"/>
              </a:rPr>
              <a:t>. Л.Н. Толстого</a:t>
            </a:r>
          </a:p>
          <a:p>
            <a:pPr algn="ctr" eaLnBrk="1" hangingPunct="1"/>
            <a:r>
              <a:rPr lang="ru-RU" sz="1600" b="1" dirty="0">
                <a:solidFill>
                  <a:schemeClr val="accent4">
                    <a:lumMod val="75000"/>
                  </a:schemeClr>
                </a:solidFill>
                <a:latin typeface="Georgia" panose="02040502050405020303" pitchFamily="18" charset="0"/>
              </a:rPr>
              <a:t>Амелина Оксана </a:t>
            </a:r>
            <a:r>
              <a:rPr lang="ru-RU" sz="1600" b="1" dirty="0" smtClean="0">
                <a:solidFill>
                  <a:schemeClr val="accent4">
                    <a:lumMod val="75000"/>
                  </a:schemeClr>
                </a:solidFill>
                <a:latin typeface="Georgia" panose="02040502050405020303" pitchFamily="18" charset="0"/>
              </a:rPr>
              <a:t>Владимировна</a:t>
            </a:r>
          </a:p>
          <a:p>
            <a:pPr algn="ctr" eaLnBrk="1" hangingPunct="1"/>
            <a:r>
              <a:rPr lang="ru-RU" sz="1600" b="1" dirty="0" smtClean="0">
                <a:solidFill>
                  <a:schemeClr val="accent4">
                    <a:lumMod val="75000"/>
                  </a:schemeClr>
                </a:solidFill>
                <a:latin typeface="Georgia" panose="02040502050405020303" pitchFamily="18" charset="0"/>
              </a:rPr>
              <a:t> </a:t>
            </a:r>
          </a:p>
          <a:p>
            <a:pPr algn="ctr" eaLnBrk="1" hangingPunct="1"/>
            <a:r>
              <a:rPr lang="ru-RU" sz="1600" b="1" dirty="0" smtClean="0">
                <a:solidFill>
                  <a:schemeClr val="accent4">
                    <a:lumMod val="75000"/>
                  </a:schemeClr>
                </a:solidFill>
                <a:latin typeface="Georgia" panose="02040502050405020303" pitchFamily="18" charset="0"/>
              </a:rPr>
              <a:t>Библиографическое описание рекомендуемой литературы – заведующая отделом краеведения Центральной </a:t>
            </a:r>
            <a:r>
              <a:rPr lang="ru-RU" sz="1600" b="1" dirty="0">
                <a:solidFill>
                  <a:schemeClr val="accent4">
                    <a:lumMod val="75000"/>
                  </a:schemeClr>
                </a:solidFill>
                <a:latin typeface="Georgia" panose="02040502050405020303" pitchFamily="18" charset="0"/>
              </a:rPr>
              <a:t>городской библиотеки</a:t>
            </a:r>
          </a:p>
          <a:p>
            <a:pPr algn="ctr" eaLnBrk="1" hangingPunct="1"/>
            <a:r>
              <a:rPr lang="ru-RU" sz="1600" b="1" dirty="0">
                <a:solidFill>
                  <a:schemeClr val="accent4">
                    <a:lumMod val="75000"/>
                  </a:schemeClr>
                </a:solidFill>
                <a:latin typeface="Georgia" panose="02040502050405020303" pitchFamily="18" charset="0"/>
              </a:rPr>
              <a:t>им. Л.Н. </a:t>
            </a:r>
            <a:r>
              <a:rPr lang="ru-RU" sz="1600" b="1" dirty="0" smtClean="0">
                <a:solidFill>
                  <a:schemeClr val="accent4">
                    <a:lumMod val="75000"/>
                  </a:schemeClr>
                </a:solidFill>
                <a:latin typeface="Georgia" panose="02040502050405020303" pitchFamily="18" charset="0"/>
              </a:rPr>
              <a:t>Толстого</a:t>
            </a:r>
          </a:p>
          <a:p>
            <a:pPr algn="ctr" eaLnBrk="1" hangingPunct="1"/>
            <a:r>
              <a:rPr lang="ru-RU" sz="1600" b="1" dirty="0" err="1" smtClean="0">
                <a:solidFill>
                  <a:schemeClr val="accent4">
                    <a:lumMod val="75000"/>
                  </a:schemeClr>
                </a:solidFill>
                <a:latin typeface="Georgia" panose="02040502050405020303" pitchFamily="18" charset="0"/>
              </a:rPr>
              <a:t>Артёмова</a:t>
            </a:r>
            <a:r>
              <a:rPr lang="ru-RU" sz="1600" b="1" dirty="0" smtClean="0">
                <a:solidFill>
                  <a:schemeClr val="accent4">
                    <a:lumMod val="75000"/>
                  </a:schemeClr>
                </a:solidFill>
                <a:latin typeface="Georgia" panose="02040502050405020303" pitchFamily="18" charset="0"/>
              </a:rPr>
              <a:t> Надежда Матвеевна</a:t>
            </a:r>
            <a:endParaRPr lang="ru-RU" sz="1600" b="1" dirty="0">
              <a:solidFill>
                <a:schemeClr val="accent4">
                  <a:lumMod val="75000"/>
                </a:schemeClr>
              </a:solidFill>
              <a:latin typeface="Georgia" panose="02040502050405020303" pitchFamily="18" charset="0"/>
            </a:endParaRPr>
          </a:p>
          <a:p>
            <a:pPr algn="ctr" eaLnBrk="1" hangingPunct="1"/>
            <a:endParaRPr lang="ru-RU" sz="1600" b="1" dirty="0">
              <a:solidFill>
                <a:schemeClr val="tx2"/>
              </a:solidFill>
              <a:latin typeface="Georgia" panose="02040502050405020303" pitchFamily="18" charset="0"/>
            </a:endParaRPr>
          </a:p>
        </p:txBody>
      </p:sp>
    </p:spTree>
    <p:extLst>
      <p:ext uri="{BB962C8B-B14F-4D97-AF65-F5344CB8AC3E}">
        <p14:creationId xmlns:p14="http://schemas.microsoft.com/office/powerpoint/2010/main" val="284645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lum contrast="10000"/>
          </a:blip>
          <a:stretch>
            <a:fillRect/>
          </a:stretch>
        </p:blipFill>
        <p:spPr>
          <a:xfrm>
            <a:off x="576064" y="2326395"/>
            <a:ext cx="7812360" cy="3046821"/>
          </a:xfrm>
          <a:prstGeom prst="rect">
            <a:avLst/>
          </a:prstGeom>
          <a:ln w="88900" cap="sq" cmpd="thickThin">
            <a:solidFill>
              <a:schemeClr val="accent5">
                <a:lumMod val="20000"/>
                <a:lumOff val="80000"/>
              </a:schemeClr>
            </a:solidFill>
            <a:prstDash val="solid"/>
            <a:miter lim="800000"/>
          </a:ln>
          <a:effectLst>
            <a:innerShdw blurRad="76200">
              <a:srgbClr val="000000"/>
            </a:innerShdw>
          </a:effectLst>
        </p:spPr>
      </p:pic>
      <p:sp>
        <p:nvSpPr>
          <p:cNvPr id="6" name="Прямоугольник 5"/>
          <p:cNvSpPr/>
          <p:nvPr/>
        </p:nvSpPr>
        <p:spPr>
          <a:xfrm>
            <a:off x="396048" y="5445280"/>
            <a:ext cx="4608000" cy="504000"/>
          </a:xfrm>
          <a:prstGeom prst="rect">
            <a:avLst/>
          </a:prstGeom>
        </p:spPr>
        <p:txBody>
          <a:bodyPr wrap="square">
            <a:spAutoFit/>
          </a:bodyPr>
          <a:lstStyle/>
          <a:p>
            <a:pPr algn="ctr"/>
            <a:r>
              <a:rPr lang="ru-RU" sz="1400" b="1" i="1" dirty="0" smtClean="0">
                <a:solidFill>
                  <a:schemeClr val="accent1">
                    <a:lumMod val="50000"/>
                  </a:schemeClr>
                </a:solidFill>
                <a:latin typeface="Arial Narrow" pitchFamily="34" charset="0"/>
              </a:rPr>
              <a:t>Набережная </a:t>
            </a:r>
            <a:r>
              <a:rPr lang="ru-RU" sz="1400" b="1" i="1" dirty="0">
                <a:solidFill>
                  <a:schemeClr val="accent1">
                    <a:lumMod val="50000"/>
                  </a:schemeClr>
                </a:solidFill>
                <a:latin typeface="Arial Narrow" pitchFamily="34" charset="0"/>
              </a:rPr>
              <a:t>города Архангельска в начале </a:t>
            </a:r>
            <a:r>
              <a:rPr lang="en-US" sz="1400" b="1" i="1" dirty="0">
                <a:solidFill>
                  <a:schemeClr val="accent1">
                    <a:lumMod val="50000"/>
                  </a:schemeClr>
                </a:solidFill>
                <a:latin typeface="Arial Narrow" pitchFamily="34" charset="0"/>
              </a:rPr>
              <a:t>XIX </a:t>
            </a:r>
            <a:r>
              <a:rPr lang="ru-RU" sz="1400" b="1" i="1" dirty="0" smtClean="0">
                <a:solidFill>
                  <a:schemeClr val="accent1">
                    <a:lumMod val="50000"/>
                  </a:schemeClr>
                </a:solidFill>
                <a:latin typeface="Arial Narrow" pitchFamily="34" charset="0"/>
              </a:rPr>
              <a:t>века</a:t>
            </a:r>
          </a:p>
          <a:p>
            <a:pPr algn="ctr"/>
            <a:r>
              <a:rPr lang="ru-RU" sz="1200" i="1" dirty="0" smtClean="0">
                <a:solidFill>
                  <a:schemeClr val="accent1">
                    <a:lumMod val="50000"/>
                  </a:schemeClr>
                </a:solidFill>
                <a:latin typeface="Arial Narrow" pitchFamily="34" charset="0"/>
              </a:rPr>
              <a:t>Худ. В. Е. </a:t>
            </a:r>
            <a:r>
              <a:rPr lang="ru-RU" sz="1200" i="1" dirty="0" err="1" smtClean="0">
                <a:solidFill>
                  <a:schemeClr val="accent1">
                    <a:lumMod val="50000"/>
                  </a:schemeClr>
                </a:solidFill>
                <a:latin typeface="Arial Narrow" pitchFamily="34" charset="0"/>
              </a:rPr>
              <a:t>Галямин</a:t>
            </a:r>
            <a:r>
              <a:rPr lang="ru-RU" sz="1200" i="1" dirty="0" smtClean="0">
                <a:solidFill>
                  <a:schemeClr val="accent1">
                    <a:lumMod val="50000"/>
                  </a:schemeClr>
                </a:solidFill>
                <a:latin typeface="Arial Narrow" pitchFamily="34" charset="0"/>
              </a:rPr>
              <a:t>. </a:t>
            </a:r>
            <a:endParaRPr lang="ru-RU" sz="1400" i="1" dirty="0" smtClean="0">
              <a:solidFill>
                <a:schemeClr val="accent1">
                  <a:lumMod val="50000"/>
                </a:schemeClr>
              </a:solidFill>
              <a:latin typeface="Arial Narrow" pitchFamily="34" charset="0"/>
            </a:endParaRPr>
          </a:p>
          <a:p>
            <a:pPr algn="ctr"/>
            <a:endParaRPr lang="ru-RU" sz="1600" b="1" i="1" dirty="0" smtClean="0">
              <a:solidFill>
                <a:schemeClr val="tx2">
                  <a:lumMod val="60000"/>
                  <a:lumOff val="40000"/>
                </a:schemeClr>
              </a:solidFill>
              <a:latin typeface="Arial Narrow" pitchFamily="34" charset="0"/>
            </a:endParaRPr>
          </a:p>
          <a:p>
            <a:pPr algn="ctr"/>
            <a:endParaRPr lang="ru-RU" sz="1600" b="1" i="1" dirty="0" smtClean="0">
              <a:solidFill>
                <a:schemeClr val="tx2">
                  <a:lumMod val="60000"/>
                  <a:lumOff val="40000"/>
                </a:schemeClr>
              </a:solidFill>
              <a:latin typeface="Arial Narrow" pitchFamily="34" charset="0"/>
            </a:endParaRPr>
          </a:p>
          <a:p>
            <a:pPr algn="ctr"/>
            <a:endParaRPr lang="ru-RU" sz="1600" b="1" i="1" dirty="0">
              <a:solidFill>
                <a:schemeClr val="tx2">
                  <a:lumMod val="60000"/>
                  <a:lumOff val="40000"/>
                </a:schemeClr>
              </a:solidFill>
              <a:latin typeface="Arial Narrow" pitchFamily="34" charset="0"/>
            </a:endParaRPr>
          </a:p>
        </p:txBody>
      </p:sp>
      <p:sp>
        <p:nvSpPr>
          <p:cNvPr id="2" name="Скругленный прямоугольник 1"/>
          <p:cNvSpPr/>
          <p:nvPr/>
        </p:nvSpPr>
        <p:spPr>
          <a:xfrm>
            <a:off x="395536" y="260648"/>
            <a:ext cx="8280920" cy="200906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smtClean="0">
                <a:solidFill>
                  <a:schemeClr val="accent4">
                    <a:lumMod val="50000"/>
                  </a:schemeClr>
                </a:solidFill>
              </a:rPr>
              <a:t>           </a:t>
            </a:r>
            <a:r>
              <a:rPr lang="ru-RU" sz="1400" dirty="0" smtClean="0">
                <a:solidFill>
                  <a:schemeClr val="accent4">
                    <a:lumMod val="50000"/>
                  </a:schemeClr>
                </a:solidFill>
                <a:latin typeface="Arial Narrow" pitchFamily="34" charset="0"/>
              </a:rPr>
              <a:t>Об авторе главной кулинарной книги России, к сожалению, известно мало.  Елена Молоховец   практически не упоминается в мемуарах, не сохранились ни архив, ни дневники, единственная фотография в газете «Биржевые ведомости» от 1911 г. к 50-летию выхода её книги. Поэтому в  рассказах о ее жизни очень трудно провести границу между исторической реальностью и мифами.</a:t>
            </a:r>
            <a:br>
              <a:rPr lang="ru-RU" sz="1400" dirty="0" smtClean="0">
                <a:solidFill>
                  <a:schemeClr val="accent4">
                    <a:lumMod val="50000"/>
                  </a:schemeClr>
                </a:solidFill>
                <a:latin typeface="Arial Narrow" pitchFamily="34" charset="0"/>
              </a:rPr>
            </a:br>
            <a:r>
              <a:rPr lang="ru-RU" sz="1400" dirty="0" smtClean="0">
                <a:solidFill>
                  <a:schemeClr val="accent4">
                    <a:lumMod val="50000"/>
                  </a:schemeClr>
                </a:solidFill>
                <a:latin typeface="Arial Narrow" pitchFamily="34" charset="0"/>
              </a:rPr>
              <a:t>           </a:t>
            </a:r>
          </a:p>
          <a:p>
            <a:r>
              <a:rPr lang="ru-RU" sz="1400" dirty="0" smtClean="0">
                <a:solidFill>
                  <a:schemeClr val="accent4">
                    <a:lumMod val="50000"/>
                  </a:schemeClr>
                </a:solidFill>
                <a:latin typeface="Arial Narrow" pitchFamily="34" charset="0"/>
              </a:rPr>
              <a:t>      Елена </a:t>
            </a:r>
            <a:r>
              <a:rPr lang="ru-RU" sz="1400" dirty="0">
                <a:solidFill>
                  <a:schemeClr val="accent4">
                    <a:lumMod val="50000"/>
                  </a:schemeClr>
                </a:solidFill>
                <a:latin typeface="Arial Narrow" pitchFamily="34" charset="0"/>
              </a:rPr>
              <a:t>Ивановна </a:t>
            </a:r>
            <a:r>
              <a:rPr lang="ru-RU" sz="1400" dirty="0" err="1">
                <a:solidFill>
                  <a:schemeClr val="accent4">
                    <a:lumMod val="50000"/>
                  </a:schemeClr>
                </a:solidFill>
                <a:latin typeface="Arial Narrow" pitchFamily="34" charset="0"/>
              </a:rPr>
              <a:t>Бурман</a:t>
            </a:r>
            <a:r>
              <a:rPr lang="ru-RU" sz="1400" dirty="0">
                <a:solidFill>
                  <a:schemeClr val="accent4">
                    <a:lumMod val="50000"/>
                  </a:schemeClr>
                </a:solidFill>
                <a:latin typeface="Arial Narrow" pitchFamily="34" charset="0"/>
              </a:rPr>
              <a:t> (в замужестве Молоховец) родилась </a:t>
            </a:r>
            <a:r>
              <a:rPr lang="ru-RU" sz="1400" dirty="0" smtClean="0">
                <a:solidFill>
                  <a:schemeClr val="accent4">
                    <a:lumMod val="50000"/>
                  </a:schemeClr>
                </a:solidFill>
                <a:latin typeface="Arial Narrow" pitchFamily="34" charset="0"/>
              </a:rPr>
              <a:t>в Архангельске 28 </a:t>
            </a:r>
            <a:r>
              <a:rPr lang="ru-RU" sz="1400" dirty="0">
                <a:solidFill>
                  <a:schemeClr val="accent4">
                    <a:lumMod val="50000"/>
                  </a:schemeClr>
                </a:solidFill>
                <a:latin typeface="Arial Narrow" pitchFamily="34" charset="0"/>
              </a:rPr>
              <a:t>апреля 1831 года в семье командира </a:t>
            </a:r>
            <a:r>
              <a:rPr lang="ru-RU" sz="1400" dirty="0" err="1">
                <a:solidFill>
                  <a:schemeClr val="accent4">
                    <a:lumMod val="50000"/>
                  </a:schemeClr>
                </a:solidFill>
                <a:latin typeface="Arial Narrow" pitchFamily="34" charset="0"/>
              </a:rPr>
              <a:t>Виленского</a:t>
            </a:r>
            <a:r>
              <a:rPr lang="ru-RU" sz="1400" dirty="0">
                <a:solidFill>
                  <a:schemeClr val="accent4">
                    <a:lumMod val="50000"/>
                  </a:schemeClr>
                </a:solidFill>
                <a:latin typeface="Arial Narrow" pitchFamily="34" charset="0"/>
              </a:rPr>
              <a:t> пехотного полка Ивана </a:t>
            </a:r>
            <a:r>
              <a:rPr lang="ru-RU" sz="1400" dirty="0" err="1">
                <a:solidFill>
                  <a:schemeClr val="accent4">
                    <a:lumMod val="50000"/>
                  </a:schemeClr>
                </a:solidFill>
                <a:latin typeface="Arial Narrow" pitchFamily="34" charset="0"/>
              </a:rPr>
              <a:t>Ермолаевича</a:t>
            </a:r>
            <a:r>
              <a:rPr lang="ru-RU" sz="1400" dirty="0">
                <a:solidFill>
                  <a:schemeClr val="accent4">
                    <a:lumMod val="50000"/>
                  </a:schemeClr>
                </a:solidFill>
                <a:latin typeface="Arial Narrow" pitchFamily="34" charset="0"/>
              </a:rPr>
              <a:t> </a:t>
            </a:r>
            <a:r>
              <a:rPr lang="ru-RU" sz="1400" dirty="0" smtClean="0">
                <a:solidFill>
                  <a:schemeClr val="accent4">
                    <a:lumMod val="50000"/>
                  </a:schemeClr>
                </a:solidFill>
                <a:latin typeface="Arial Narrow" pitchFamily="34" charset="0"/>
              </a:rPr>
              <a:t> </a:t>
            </a:r>
            <a:r>
              <a:rPr lang="ru-RU" sz="1400" dirty="0" err="1" smtClean="0">
                <a:solidFill>
                  <a:schemeClr val="accent4">
                    <a:lumMod val="50000"/>
                  </a:schemeClr>
                </a:solidFill>
                <a:latin typeface="Arial Narrow" pitchFamily="34" charset="0"/>
              </a:rPr>
              <a:t>Бурмана</a:t>
            </a:r>
            <a:r>
              <a:rPr lang="ru-RU" sz="1400" dirty="0">
                <a:solidFill>
                  <a:schemeClr val="accent4">
                    <a:lumMod val="50000"/>
                  </a:schemeClr>
                </a:solidFill>
                <a:latin typeface="Arial Narrow" pitchFamily="34" charset="0"/>
              </a:rPr>
              <a:t>, по выходе в отставку служившего в архангельской таможне, и его супруги Екатерины Дмитриевны. </a:t>
            </a:r>
          </a:p>
        </p:txBody>
      </p:sp>
      <p:pic>
        <p:nvPicPr>
          <p:cNvPr id="9" name="Picture 1" descr="O:\Амелина\обложка Звезда 2000, № 3.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42268" y="5013176"/>
            <a:ext cx="990172" cy="1543907"/>
          </a:xfrm>
          <a:prstGeom prst="rect">
            <a:avLst/>
          </a:prstGeom>
          <a:ln>
            <a:noFill/>
          </a:ln>
          <a:effectLst>
            <a:outerShdw blurRad="292100" dist="139700" dir="2700000" algn="tl" rotWithShape="0">
              <a:srgbClr val="333333">
                <a:alpha val="65000"/>
              </a:srgbClr>
            </a:outerShdw>
          </a:effectLst>
        </p:spPr>
      </p:pic>
      <p:sp>
        <p:nvSpPr>
          <p:cNvPr id="10" name="Rectangle 1"/>
          <p:cNvSpPr>
            <a:spLocks noChangeArrowheads="1"/>
          </p:cNvSpPr>
          <p:nvPr/>
        </p:nvSpPr>
        <p:spPr bwMode="auto">
          <a:xfrm>
            <a:off x="5292080" y="5877272"/>
            <a:ext cx="225414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chemeClr val="accent4">
                    <a:lumMod val="50000"/>
                  </a:schemeClr>
                </a:solidFill>
                <a:effectLst/>
                <a:latin typeface="Arial Narrow" pitchFamily="34" charset="0"/>
                <a:ea typeface="Times New Roman" pitchFamily="18" charset="0"/>
                <a:cs typeface="Times New Roman" pitchFamily="18" charset="0"/>
              </a:rPr>
              <a:t>Хартман</a:t>
            </a: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 Э. Елена Ивановна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Молоховец / Э. </a:t>
            </a:r>
            <a:r>
              <a:rPr kumimoji="0" lang="ru-RU" sz="1200" b="0" i="0" u="none" strike="noStrike" cap="none" normalizeH="0" baseline="0" dirty="0" err="1" smtClean="0">
                <a:ln>
                  <a:noFill/>
                </a:ln>
                <a:solidFill>
                  <a:schemeClr val="accent4">
                    <a:lumMod val="50000"/>
                  </a:schemeClr>
                </a:solidFill>
                <a:effectLst/>
                <a:latin typeface="Arial Narrow" pitchFamily="34" charset="0"/>
                <a:ea typeface="Times New Roman" pitchFamily="18" charset="0"/>
                <a:cs typeface="Times New Roman" pitchFamily="18" charset="0"/>
              </a:rPr>
              <a:t>Хартман</a:t>
            </a: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 // Звезда.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 2000. - № 3. – С.. </a:t>
            </a:r>
            <a:endParaRPr kumimoji="0" lang="ru-RU" sz="1400" b="0" i="0" u="none" strike="noStrike" cap="none" normalizeH="0" baseline="0" dirty="0" smtClean="0">
              <a:ln>
                <a:noFill/>
              </a:ln>
              <a:solidFill>
                <a:schemeClr val="accent4">
                  <a:lumMod val="50000"/>
                </a:schemeClr>
              </a:solidFill>
              <a:effectLst/>
              <a:latin typeface="Arial Narrow" pitchFamily="34" charset="0"/>
            </a:endParaRPr>
          </a:p>
        </p:txBody>
      </p:sp>
    </p:spTree>
    <p:extLst>
      <p:ext uri="{BB962C8B-B14F-4D97-AF65-F5344CB8AC3E}">
        <p14:creationId xmlns:p14="http://schemas.microsoft.com/office/powerpoint/2010/main" val="145600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251520" y="260648"/>
            <a:ext cx="4104456" cy="6771084"/>
          </a:xfrm>
          <a:prstGeom prst="rect">
            <a:avLst/>
          </a:prstGeom>
        </p:spPr>
        <p:txBody>
          <a:bodyPr wrap="square">
            <a:spAutoFit/>
          </a:bodyPr>
          <a:lstStyle/>
          <a:p>
            <a:pPr fontAlgn="base">
              <a:spcBef>
                <a:spcPct val="0"/>
              </a:spcBef>
              <a:spcAft>
                <a:spcPct val="0"/>
              </a:spcAft>
            </a:pPr>
            <a:r>
              <a:rPr lang="ru-RU" sz="1400" dirty="0" smtClean="0">
                <a:solidFill>
                  <a:schemeClr val="accent4">
                    <a:lumMod val="50000"/>
                  </a:schemeClr>
                </a:solidFill>
                <a:latin typeface="Arial Narrow" pitchFamily="34" charset="0"/>
              </a:rPr>
              <a:t>           После </a:t>
            </a:r>
            <a:r>
              <a:rPr lang="ru-RU" sz="1400" dirty="0">
                <a:solidFill>
                  <a:schemeClr val="accent4">
                    <a:lumMod val="50000"/>
                  </a:schemeClr>
                </a:solidFill>
                <a:latin typeface="Arial Narrow" pitchFamily="34" charset="0"/>
              </a:rPr>
              <a:t>смерти родителей девочку опекала бабушка. Она выхлопотала сироте место в Смольном институте благородных </a:t>
            </a:r>
            <a:r>
              <a:rPr lang="ru-RU" sz="1400" dirty="0" smtClean="0">
                <a:solidFill>
                  <a:schemeClr val="accent4">
                    <a:lumMod val="50000"/>
                  </a:schemeClr>
                </a:solidFill>
                <a:latin typeface="Arial Narrow" pitchFamily="34" charset="0"/>
              </a:rPr>
              <a:t>девиц, бывшем во времена </a:t>
            </a:r>
            <a:r>
              <a:rPr lang="ru-RU" sz="1400" dirty="0" smtClean="0">
                <a:latin typeface="Arial Narrow" pitchFamily="34" charset="0"/>
              </a:rPr>
              <a:t>Николая I самым престижным учебным заведением для девочек в России </a:t>
            </a:r>
            <a:r>
              <a:rPr lang="ru-RU" sz="1400" dirty="0" smtClean="0">
                <a:solidFill>
                  <a:schemeClr val="accent4">
                    <a:lumMod val="50000"/>
                  </a:schemeClr>
                </a:solidFill>
                <a:latin typeface="Arial Narrow" pitchFamily="34" charset="0"/>
              </a:rPr>
              <a:t>и оплатила ее содержание и обучение. Это был 1845 г. </a:t>
            </a:r>
          </a:p>
          <a:p>
            <a:pPr lvl="0" fontAlgn="base">
              <a:spcBef>
                <a:spcPct val="0"/>
              </a:spcBef>
              <a:spcAft>
                <a:spcPct val="0"/>
              </a:spcAft>
            </a:pPr>
            <a:r>
              <a:rPr lang="ru-RU" sz="1400" dirty="0" smtClean="0">
                <a:solidFill>
                  <a:schemeClr val="accent4">
                    <a:lumMod val="50000"/>
                  </a:schemeClr>
                </a:solidFill>
                <a:latin typeface="Arial Narrow" pitchFamily="34" charset="0"/>
              </a:rPr>
              <a:t>       В </a:t>
            </a:r>
            <a:r>
              <a:rPr lang="ru-RU" sz="1400" dirty="0">
                <a:solidFill>
                  <a:schemeClr val="accent4">
                    <a:lumMod val="50000"/>
                  </a:schemeClr>
                </a:solidFill>
                <a:latin typeface="Arial Narrow" pitchFamily="34" charset="0"/>
              </a:rPr>
              <a:t>институт принимали с шести лет, в старшие классы принимали лишь по особым </a:t>
            </a:r>
            <a:r>
              <a:rPr lang="ru-RU" sz="1400" dirty="0" smtClean="0">
                <a:solidFill>
                  <a:schemeClr val="accent4">
                    <a:lumMod val="50000"/>
                  </a:schemeClr>
                </a:solidFill>
                <a:latin typeface="Arial Narrow" pitchFamily="34" charset="0"/>
              </a:rPr>
              <a:t>ходатайствам (а </a:t>
            </a:r>
            <a:r>
              <a:rPr lang="ru-RU" sz="1400" dirty="0">
                <a:solidFill>
                  <a:schemeClr val="accent4">
                    <a:lumMod val="50000"/>
                  </a:schemeClr>
                </a:solidFill>
                <a:latin typeface="Arial Narrow" pitchFamily="34" charset="0"/>
              </a:rPr>
              <a:t>Елене </a:t>
            </a:r>
            <a:r>
              <a:rPr lang="ru-RU" sz="1400" dirty="0" err="1">
                <a:solidFill>
                  <a:schemeClr val="accent4">
                    <a:lumMod val="50000"/>
                  </a:schemeClr>
                </a:solidFill>
                <a:latin typeface="Arial Narrow" pitchFamily="34" charset="0"/>
              </a:rPr>
              <a:t>Бурман</a:t>
            </a:r>
            <a:r>
              <a:rPr lang="ru-RU" sz="1400" dirty="0">
                <a:solidFill>
                  <a:schemeClr val="accent4">
                    <a:lumMod val="50000"/>
                  </a:schemeClr>
                </a:solidFill>
                <a:latin typeface="Arial Narrow" pitchFamily="34" charset="0"/>
              </a:rPr>
              <a:t> на момент поступления уже исполнилось четырнадцать</a:t>
            </a:r>
            <a:r>
              <a:rPr lang="ru-RU" sz="1400" dirty="0" smtClean="0">
                <a:solidFill>
                  <a:schemeClr val="accent4">
                    <a:lumMod val="50000"/>
                  </a:schemeClr>
                </a:solidFill>
                <a:latin typeface="Arial Narrow" pitchFamily="34" charset="0"/>
              </a:rPr>
              <a:t>).</a:t>
            </a:r>
          </a:p>
          <a:p>
            <a:pPr lvl="0" fontAlgn="base">
              <a:spcBef>
                <a:spcPct val="0"/>
              </a:spcBef>
              <a:spcAft>
                <a:spcPct val="0"/>
              </a:spcAft>
            </a:pPr>
            <a:r>
              <a:rPr lang="ru-RU" sz="1400" dirty="0" smtClean="0">
                <a:solidFill>
                  <a:schemeClr val="accent4">
                    <a:lumMod val="50000"/>
                  </a:schemeClr>
                </a:solidFill>
                <a:latin typeface="Arial Narrow" pitchFamily="34" charset="0"/>
              </a:rPr>
              <a:t>      Выпускницы Смольного проходили определенную школу. Преподавали иностранные языки, музыку, танцы, историю, географию и другие. </a:t>
            </a:r>
          </a:p>
          <a:p>
            <a:pPr lvl="0" fontAlgn="base">
              <a:spcBef>
                <a:spcPct val="0"/>
              </a:spcBef>
              <a:spcAft>
                <a:spcPct val="0"/>
              </a:spcAft>
            </a:pPr>
            <a:r>
              <a:rPr lang="ru-RU" sz="1400" dirty="0" smtClean="0">
                <a:solidFill>
                  <a:schemeClr val="accent4">
                    <a:lumMod val="50000"/>
                  </a:schemeClr>
                </a:solidFill>
                <a:latin typeface="Arial Narrow" pitchFamily="34" charset="0"/>
              </a:rPr>
              <a:t>      Среди изучаемых дисциплин присутствовали  начала кулинарии и домоводства. Для того,  чтобы они могли вести свой дом и хозяйство,  одним из первых постановлений Попечительского совета Смольного еще в 1773 году предписывалось обучение девушек «домостроительству, чтобы сами  договаривались о ценах с поставщиками припасов и  плату им производили». Может здесь и была заложена  основа удивительной дотошности Е.Молоховец в описании припасов, заготовок, их стоимости, советы по приобретению продуктов.</a:t>
            </a:r>
          </a:p>
          <a:p>
            <a:pPr lvl="0" fontAlgn="base">
              <a:spcBef>
                <a:spcPct val="0"/>
              </a:spcBef>
              <a:spcAft>
                <a:spcPct val="0"/>
              </a:spcAft>
            </a:pPr>
            <a:r>
              <a:rPr lang="ru-RU" sz="1400" dirty="0" smtClean="0">
                <a:solidFill>
                  <a:schemeClr val="accent4">
                    <a:lumMod val="50000"/>
                  </a:schemeClr>
                </a:solidFill>
                <a:latin typeface="Arial Narrow" pitchFamily="34" charset="0"/>
              </a:rPr>
              <a:t>       Елена заканчивает институт в 1848 году с хорошими отметками: по религии, нравственности, музыке и французскому языку она получила "отлично". При вручении диплома ей дарят золотой браслет и Библию (знак того, что она была одной из лучших учениц).</a:t>
            </a:r>
          </a:p>
          <a:p>
            <a:pPr lvl="0" fontAlgn="base">
              <a:spcBef>
                <a:spcPct val="0"/>
              </a:spcBef>
              <a:spcAft>
                <a:spcPct val="0"/>
              </a:spcAft>
            </a:pPr>
            <a:endParaRPr lang="ru-RU" sz="1400" dirty="0" smtClean="0">
              <a:solidFill>
                <a:schemeClr val="accent4">
                  <a:lumMod val="50000"/>
                </a:schemeClr>
              </a:solidFill>
              <a:latin typeface="Arial Narrow" pitchFamily="34" charset="0"/>
            </a:endParaRPr>
          </a:p>
          <a:p>
            <a:endParaRPr lang="ru-RU" sz="1400" dirty="0">
              <a:solidFill>
                <a:schemeClr val="accent4">
                  <a:lumMod val="50000"/>
                </a:schemeClr>
              </a:solidFill>
            </a:endParaRPr>
          </a:p>
        </p:txBody>
      </p:sp>
      <p:pic>
        <p:nvPicPr>
          <p:cNvPr id="21506" name="Picture 2" descr="http://www.nisso.net/shosai/200803/20080331153032703_000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42282" y="4797152"/>
            <a:ext cx="1159976" cy="1549042"/>
          </a:xfrm>
          <a:prstGeom prst="rect">
            <a:avLst/>
          </a:prstGeom>
          <a:ln>
            <a:noFill/>
          </a:ln>
          <a:effectLst>
            <a:outerShdw blurRad="292100" dist="139700" dir="2700000" algn="tl" rotWithShape="0">
              <a:srgbClr val="333333">
                <a:alpha val="65000"/>
              </a:srgbClr>
            </a:outerShdw>
          </a:effectLst>
        </p:spPr>
      </p:pic>
      <p:pic>
        <p:nvPicPr>
          <p:cNvPr id="23556" name="Picture 4" descr="Вид с Охты на Смольный монастырь"/>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99992" y="404664"/>
            <a:ext cx="4054956" cy="2736304"/>
          </a:xfrm>
          <a:prstGeom prst="rect">
            <a:avLst/>
          </a:prstGeom>
          <a:ln w="88900" cap="sq" cmpd="thickThin">
            <a:solidFill>
              <a:schemeClr val="accent5">
                <a:lumMod val="20000"/>
                <a:lumOff val="80000"/>
              </a:schemeClr>
            </a:solidFill>
            <a:prstDash val="solid"/>
            <a:miter lim="800000"/>
          </a:ln>
          <a:effectLst>
            <a:innerShdw blurRad="76200">
              <a:srgbClr val="000000"/>
            </a:innerShdw>
          </a:effectLst>
        </p:spPr>
      </p:pic>
      <p:sp>
        <p:nvSpPr>
          <p:cNvPr id="8" name="Прямоугольник 7"/>
          <p:cNvSpPr/>
          <p:nvPr/>
        </p:nvSpPr>
        <p:spPr>
          <a:xfrm>
            <a:off x="5040408" y="3284984"/>
            <a:ext cx="3204000" cy="828000"/>
          </a:xfrm>
          <a:prstGeom prst="rect">
            <a:avLst/>
          </a:prstGeom>
        </p:spPr>
        <p:txBody>
          <a:bodyPr wrap="square">
            <a:spAutoFit/>
          </a:bodyPr>
          <a:lstStyle/>
          <a:p>
            <a:pPr algn="ctr"/>
            <a:r>
              <a:rPr lang="ru-RU" sz="1400" b="1" i="1" dirty="0" smtClean="0">
                <a:solidFill>
                  <a:schemeClr val="accent1">
                    <a:lumMod val="50000"/>
                  </a:schemeClr>
                </a:solidFill>
                <a:latin typeface="Arial Narrow" pitchFamily="34" charset="0"/>
              </a:rPr>
              <a:t>Вид с </a:t>
            </a:r>
            <a:r>
              <a:rPr lang="ru-RU" sz="1400" b="1" i="1" dirty="0" err="1" smtClean="0">
                <a:solidFill>
                  <a:schemeClr val="accent1">
                    <a:lumMod val="50000"/>
                  </a:schemeClr>
                </a:solidFill>
                <a:latin typeface="Arial Narrow" pitchFamily="34" charset="0"/>
              </a:rPr>
              <a:t>Охты</a:t>
            </a:r>
            <a:r>
              <a:rPr lang="ru-RU" sz="1400" b="1" i="1" dirty="0" smtClean="0">
                <a:solidFill>
                  <a:schemeClr val="accent1">
                    <a:lumMod val="50000"/>
                  </a:schemeClr>
                </a:solidFill>
                <a:latin typeface="Arial Narrow" pitchFamily="34" charset="0"/>
              </a:rPr>
              <a:t> на Смольный монастырь</a:t>
            </a:r>
          </a:p>
          <a:p>
            <a:pPr algn="ctr"/>
            <a:r>
              <a:rPr lang="ru-RU" sz="1400" i="1" dirty="0" smtClean="0">
                <a:solidFill>
                  <a:schemeClr val="accent1">
                    <a:lumMod val="50000"/>
                  </a:schemeClr>
                </a:solidFill>
                <a:latin typeface="Arial Narrow" pitchFamily="34" charset="0"/>
              </a:rPr>
              <a:t>Литография </a:t>
            </a:r>
            <a:r>
              <a:rPr lang="ru-RU" sz="1400" i="1" dirty="0" err="1" smtClean="0">
                <a:solidFill>
                  <a:schemeClr val="accent1">
                    <a:lumMod val="50000"/>
                  </a:schemeClr>
                </a:solidFill>
                <a:latin typeface="Arial Narrow" pitchFamily="34" charset="0"/>
              </a:rPr>
              <a:t>Жакотте</a:t>
            </a:r>
            <a:r>
              <a:rPr lang="ru-RU" sz="1400" i="1" dirty="0" smtClean="0">
                <a:solidFill>
                  <a:schemeClr val="accent1">
                    <a:lumMod val="50000"/>
                  </a:schemeClr>
                </a:solidFill>
                <a:latin typeface="Arial Narrow" pitchFamily="34" charset="0"/>
              </a:rPr>
              <a:t>, Луи Жюльен. </a:t>
            </a:r>
          </a:p>
          <a:p>
            <a:pPr algn="ctr"/>
            <a:r>
              <a:rPr lang="ru-RU" sz="1400" i="1" dirty="0" smtClean="0">
                <a:solidFill>
                  <a:schemeClr val="accent1">
                    <a:lumMod val="50000"/>
                  </a:schemeClr>
                </a:solidFill>
                <a:latin typeface="Arial Narrow" pitchFamily="34" charset="0"/>
              </a:rPr>
              <a:t>С оригинала Ф. Перро. После 1841 г.</a:t>
            </a:r>
          </a:p>
          <a:p>
            <a:pPr algn="ctr"/>
            <a:endParaRPr lang="ru-RU" sz="1600" b="1" i="1" dirty="0">
              <a:solidFill>
                <a:schemeClr val="tx2">
                  <a:lumMod val="60000"/>
                  <a:lumOff val="40000"/>
                </a:schemeClr>
              </a:solidFill>
              <a:latin typeface="Arial Narrow" pitchFamily="34" charset="0"/>
            </a:endParaRPr>
          </a:p>
        </p:txBody>
      </p:sp>
      <p:sp>
        <p:nvSpPr>
          <p:cNvPr id="32769" name="Rectangle 1"/>
          <p:cNvSpPr>
            <a:spLocks noChangeArrowheads="1"/>
          </p:cNvSpPr>
          <p:nvPr/>
        </p:nvSpPr>
        <p:spPr bwMode="auto">
          <a:xfrm>
            <a:off x="179512" y="4133397"/>
            <a:ext cx="432048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4">
                    <a:lumMod val="50000"/>
                  </a:schemeClr>
                </a:solidFill>
                <a:effectLst/>
                <a:latin typeface="Arial" pitchFamily="34" charset="0"/>
                <a:ea typeface="Calibri" pitchFamily="34" charset="0"/>
                <a:cs typeface="Times New Roman" pitchFamily="18" charset="0"/>
              </a:rPr>
              <a:t>      </a:t>
            </a:r>
            <a:endParaRPr lang="ru-RU" sz="1400" dirty="0" smtClean="0">
              <a:solidFill>
                <a:schemeClr val="accent4">
                  <a:lumMod val="50000"/>
                </a:schemeClr>
              </a:solidFill>
            </a:endParaRPr>
          </a:p>
        </p:txBody>
      </p:sp>
      <p:sp>
        <p:nvSpPr>
          <p:cNvPr id="40961" name="Rectangle 1"/>
          <p:cNvSpPr>
            <a:spLocks noChangeArrowheads="1"/>
          </p:cNvSpPr>
          <p:nvPr/>
        </p:nvSpPr>
        <p:spPr bwMode="auto">
          <a:xfrm>
            <a:off x="6084168" y="5301208"/>
            <a:ext cx="2707793"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Пономарева, В.В. Мир русской женщины :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воспитание, образование, судьба. </a:t>
            </a:r>
            <a:r>
              <a:rPr kumimoji="0" lang="en-US" sz="1200" b="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XVIII</a:t>
            </a:r>
            <a:r>
              <a:rPr kumimoji="0" lang="ru-RU" sz="1200" b="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 –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начало </a:t>
            </a:r>
            <a:r>
              <a:rPr kumimoji="0" lang="en-US" sz="1200" b="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XX</a:t>
            </a:r>
            <a:r>
              <a:rPr kumimoji="0" lang="ru-RU" sz="1200" b="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 века / В.В. Пономарева,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Л.Б. </a:t>
            </a:r>
            <a:r>
              <a:rPr kumimoji="0" lang="ru-RU" sz="1200" b="0" i="0" u="none" strike="noStrike" cap="none" normalizeH="0" baseline="0" dirty="0" err="1" smtClean="0">
                <a:ln>
                  <a:noFill/>
                </a:ln>
                <a:solidFill>
                  <a:schemeClr val="accent1">
                    <a:lumMod val="50000"/>
                  </a:schemeClr>
                </a:solidFill>
                <a:effectLst/>
                <a:latin typeface="Arial Narrow" pitchFamily="34" charset="0"/>
                <a:ea typeface="Times New Roman" pitchFamily="18" charset="0"/>
                <a:cs typeface="Times New Roman" pitchFamily="18" charset="0"/>
              </a:rPr>
              <a:t>Хорошилова</a:t>
            </a:r>
            <a:r>
              <a:rPr kumimoji="0" lang="ru-RU" sz="1200" b="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 – М. : Рус. слово, 2006.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 315 с. : ил., фото.</a:t>
            </a:r>
            <a:endParaRPr kumimoji="0" lang="ru-RU" sz="1400" b="0" i="0" u="none" strike="noStrike" cap="none" normalizeH="0" baseline="0" dirty="0" smtClean="0">
              <a:ln>
                <a:noFill/>
              </a:ln>
              <a:solidFill>
                <a:schemeClr val="accent1">
                  <a:lumMod val="50000"/>
                </a:schemeClr>
              </a:solidFill>
              <a:effectLst/>
              <a:latin typeface="Arial Narrow" pitchFamily="34" charset="0"/>
            </a:endParaRPr>
          </a:p>
        </p:txBody>
      </p:sp>
    </p:spTree>
    <p:extLst>
      <p:ext uri="{BB962C8B-B14F-4D97-AF65-F5344CB8AC3E}">
        <p14:creationId xmlns:p14="http://schemas.microsoft.com/office/powerpoint/2010/main" val="189055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500"/>
                                        <p:tgtEl>
                                          <p:spTgt spid="2150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961"/>
                                        </p:tgtEl>
                                        <p:attrNameLst>
                                          <p:attrName>style.visibility</p:attrName>
                                        </p:attrNameLst>
                                      </p:cBhvr>
                                      <p:to>
                                        <p:strVal val="visible"/>
                                      </p:to>
                                    </p:set>
                                    <p:animEffect transition="in" filter="wipe(left)">
                                      <p:cBhvr>
                                        <p:cTn id="10" dur="500"/>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395536" y="4565446"/>
            <a:ext cx="8244000" cy="1815882"/>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Окончив Смольный институт, Елена Ивановна </a:t>
            </a:r>
            <a:r>
              <a:rPr lang="ru-RU" sz="1400" dirty="0" err="1" smtClean="0">
                <a:solidFill>
                  <a:schemeClr val="accent4">
                    <a:lumMod val="50000"/>
                  </a:schemeClr>
                </a:solidFill>
                <a:latin typeface="Arial Narrow" pitchFamily="34" charset="0"/>
              </a:rPr>
              <a:t>Бурман</a:t>
            </a:r>
            <a:r>
              <a:rPr lang="ru-RU" sz="1400" dirty="0" smtClean="0">
                <a:solidFill>
                  <a:schemeClr val="accent4">
                    <a:lumMod val="50000"/>
                  </a:schemeClr>
                </a:solidFill>
                <a:latin typeface="Arial Narrow" pitchFamily="34" charset="0"/>
              </a:rPr>
              <a:t> вернулась в Архангельск, где вышла замуж за архитектора Франца </a:t>
            </a:r>
            <a:r>
              <a:rPr lang="ru-RU" sz="1400" dirty="0" err="1" smtClean="0">
                <a:solidFill>
                  <a:schemeClr val="accent4">
                    <a:lumMod val="50000"/>
                  </a:schemeClr>
                </a:solidFill>
                <a:latin typeface="Arial Narrow" pitchFamily="34" charset="0"/>
              </a:rPr>
              <a:t>Францевича</a:t>
            </a:r>
            <a:r>
              <a:rPr lang="ru-RU" sz="1400" dirty="0" smtClean="0">
                <a:solidFill>
                  <a:schemeClr val="accent4">
                    <a:lumMod val="50000"/>
                  </a:schemeClr>
                </a:solidFill>
                <a:latin typeface="Arial Narrow" pitchFamily="34" charset="0"/>
              </a:rPr>
              <a:t> Молоховца. О его архитектурной деятельности ничего не известно, чин у него был невысокий – коллежский секретарь. </a:t>
            </a:r>
          </a:p>
          <a:p>
            <a:r>
              <a:rPr lang="ru-RU" sz="1400" dirty="0" smtClean="0">
                <a:solidFill>
                  <a:schemeClr val="accent4">
                    <a:lumMod val="50000"/>
                  </a:schemeClr>
                </a:solidFill>
                <a:latin typeface="Arial Narrow" pitchFamily="34" charset="0"/>
              </a:rPr>
              <a:t>       Семья росла – у четы Молоховец родилось десять детей (девять сыновей и дочь),. Франц Молоховец выходит в отставку, и семья переезжает из портового Архангельска в зажиточный дворянский Курск, где ему обещают выгодные заказы – в имениях черноземной полосы есть работа для архитектора. Содержать большую семью на одно жалованье было трудно. Скорее всего, постоянная потребность в деньгах и приучила Елену Ивановну к образцовой домашней экономии. И это же становится импульсом к написанию и публикации «Подарка молодым хозяйкам» в 1861 году. </a:t>
            </a:r>
          </a:p>
        </p:txBody>
      </p:sp>
      <p:pic>
        <p:nvPicPr>
          <p:cNvPr id="2052" name="Picture 4" descr="http://img-fotki.yandex.ru/get/15581/212302481.1de/0_19ed98_2259fbb8_XXL.jpg"/>
          <p:cNvPicPr>
            <a:picLocks noChangeAspect="1" noChangeArrowheads="1"/>
          </p:cNvPicPr>
          <p:nvPr/>
        </p:nvPicPr>
        <p:blipFill>
          <a:blip r:embed="rId3" cstate="print"/>
          <a:srcRect/>
          <a:stretch>
            <a:fillRect/>
          </a:stretch>
        </p:blipFill>
        <p:spPr bwMode="auto">
          <a:xfrm>
            <a:off x="1547664" y="476672"/>
            <a:ext cx="5987600" cy="3888432"/>
          </a:xfrm>
          <a:prstGeom prst="rect">
            <a:avLst/>
          </a:prstGeom>
          <a:ln w="88900" cap="sq" cmpd="thickThin">
            <a:solidFill>
              <a:schemeClr val="accent5">
                <a:lumMod val="20000"/>
                <a:lumOff val="80000"/>
              </a:schemeClr>
            </a:solidFill>
            <a:prstDash val="solid"/>
            <a:miter lim="800000"/>
          </a:ln>
          <a:effectLst>
            <a:innerShdw blurRad="76200">
              <a:srgbClr val="000000"/>
            </a:innerShdw>
          </a:effectLst>
        </p:spPr>
      </p:pic>
      <p:pic>
        <p:nvPicPr>
          <p:cNvPr id="44034" name="Picture 2" descr="http://isvestnie-bluda.ru/img/176.jpg"/>
          <p:cNvPicPr>
            <a:picLocks noChangeAspect="1" noChangeArrowheads="1"/>
          </p:cNvPicPr>
          <p:nvPr/>
        </p:nvPicPr>
        <p:blipFill>
          <a:blip r:embed="rId4" cstate="print"/>
          <a:srcRect/>
          <a:stretch>
            <a:fillRect/>
          </a:stretch>
        </p:blipFill>
        <p:spPr bwMode="auto">
          <a:xfrm>
            <a:off x="395536" y="332656"/>
            <a:ext cx="1883897" cy="2511863"/>
          </a:xfrm>
          <a:prstGeom prst="ellipse">
            <a:avLst/>
          </a:prstGeom>
          <a:noFill/>
          <a:ln w="38100">
            <a:solidFill>
              <a:schemeClr val="accent5">
                <a:lumMod val="20000"/>
                <a:lumOff val="80000"/>
              </a:schemeClr>
            </a:solid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31640" y="2924944"/>
            <a:ext cx="908258" cy="1312183"/>
          </a:xfrm>
          <a:prstGeom prst="rect">
            <a:avLst/>
          </a:prstGeom>
          <a:noFill/>
          <a:ln>
            <a:noFill/>
          </a:ln>
          <a:effectLst>
            <a:outerShdw blurRad="127000" dist="38100" dir="2700000" algn="ctr">
              <a:srgbClr val="000000">
                <a:alpha val="4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955925">
            <a:off x="2587111" y="3738398"/>
            <a:ext cx="876273" cy="140023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215445">
            <a:off x="2118050" y="3142109"/>
            <a:ext cx="858705" cy="1290358"/>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3995936" y="116632"/>
            <a:ext cx="4608512" cy="7386638"/>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a:t>
            </a:r>
          </a:p>
          <a:p>
            <a:r>
              <a:rPr lang="ru-RU" sz="1400" dirty="0" smtClean="0">
                <a:solidFill>
                  <a:schemeClr val="accent4">
                    <a:lumMod val="50000"/>
                  </a:schemeClr>
                </a:solidFill>
                <a:latin typeface="Arial Narrow" pitchFamily="34" charset="0"/>
              </a:rPr>
              <a:t>      Прежде, чем рассказать о книге, предлагаем вам совершить</a:t>
            </a:r>
          </a:p>
          <a:p>
            <a:pPr algn="ctr"/>
            <a:r>
              <a:rPr lang="ru-RU" sz="2000" b="1" i="1" dirty="0" smtClean="0">
                <a:solidFill>
                  <a:srgbClr val="C993C6"/>
                </a:solidFill>
                <a:effectLst>
                  <a:outerShdw blurRad="38100" dist="38100" dir="2700000" algn="tl">
                    <a:srgbClr val="000000">
                      <a:alpha val="43137"/>
                    </a:srgbClr>
                  </a:outerShdw>
                </a:effectLst>
                <a:latin typeface="Monotype Corsiva" pitchFamily="66" charset="0"/>
              </a:rPr>
              <a:t>     Экскурс в историю  кулинарной литературы </a:t>
            </a:r>
          </a:p>
          <a:p>
            <a:pPr algn="ctr"/>
            <a:r>
              <a:rPr lang="ru-RU" sz="1400" dirty="0" smtClean="0">
                <a:solidFill>
                  <a:schemeClr val="accent4">
                    <a:lumMod val="50000"/>
                  </a:schemeClr>
                </a:solidFill>
                <a:latin typeface="Arial Narrow" pitchFamily="34" charset="0"/>
              </a:rPr>
              <a:t>до появления книги Е. Молоховец</a:t>
            </a:r>
          </a:p>
          <a:p>
            <a:pPr algn="ctr"/>
            <a:r>
              <a:rPr lang="ru-RU" sz="1400" dirty="0" smtClean="0">
                <a:solidFill>
                  <a:schemeClr val="accent4">
                    <a:lumMod val="50000"/>
                  </a:schemeClr>
                </a:solidFill>
                <a:latin typeface="Arial Narrow" pitchFamily="34" charset="0"/>
              </a:rPr>
              <a:t>чтобы понять в  чём ценность и новизна описываемой книги.</a:t>
            </a:r>
          </a:p>
          <a:p>
            <a:endParaRPr lang="ru-RU" sz="1400" b="1" i="1" dirty="0" smtClean="0">
              <a:solidFill>
                <a:schemeClr val="accent4">
                  <a:lumMod val="75000"/>
                </a:schemeClr>
              </a:solidFill>
              <a:effectLst>
                <a:outerShdw blurRad="38100" dist="38100" dir="2700000" algn="tl">
                  <a:srgbClr val="000000">
                    <a:alpha val="43137"/>
                  </a:srgbClr>
                </a:outerShdw>
              </a:effectLst>
              <a:latin typeface="Monotype Corsiva" pitchFamily="66" charset="0"/>
            </a:endParaRPr>
          </a:p>
          <a:p>
            <a:r>
              <a:rPr lang="ru-RU" sz="1400" dirty="0" smtClean="0">
                <a:solidFill>
                  <a:schemeClr val="accent4">
                    <a:lumMod val="50000"/>
                  </a:schemeClr>
                </a:solidFill>
                <a:latin typeface="Arial Narrow" pitchFamily="34" charset="0"/>
              </a:rPr>
              <a:t>      «На Руси первые рецепты кушаний содержались в летописях…В Лаврентьевской летописи «…изрезав конину ли, зверину или говядину на </a:t>
            </a:r>
            <a:r>
              <a:rPr lang="ru-RU" sz="1400" dirty="0" err="1" smtClean="0">
                <a:solidFill>
                  <a:schemeClr val="accent4">
                    <a:lumMod val="50000"/>
                  </a:schemeClr>
                </a:solidFill>
                <a:latin typeface="Arial Narrow" pitchFamily="34" charset="0"/>
              </a:rPr>
              <a:t>углех</a:t>
            </a:r>
            <a:r>
              <a:rPr lang="ru-RU" sz="1400" dirty="0" smtClean="0">
                <a:solidFill>
                  <a:schemeClr val="accent4">
                    <a:lumMod val="50000"/>
                  </a:schemeClr>
                </a:solidFill>
                <a:latin typeface="Arial Narrow" pitchFamily="34" charset="0"/>
              </a:rPr>
              <a:t> испек </a:t>
            </a:r>
            <a:r>
              <a:rPr lang="ru-RU" sz="1400" dirty="0" err="1" smtClean="0">
                <a:solidFill>
                  <a:schemeClr val="accent4">
                    <a:lumMod val="50000"/>
                  </a:schemeClr>
                </a:solidFill>
                <a:latin typeface="Arial Narrow" pitchFamily="34" charset="0"/>
              </a:rPr>
              <a:t>ядеху</a:t>
            </a:r>
            <a:r>
              <a:rPr lang="ru-RU" sz="1400" dirty="0" smtClean="0">
                <a:solidFill>
                  <a:schemeClr val="accent4">
                    <a:lumMod val="50000"/>
                  </a:schemeClr>
                </a:solidFill>
                <a:latin typeface="Arial Narrow" pitchFamily="34" charset="0"/>
              </a:rPr>
              <a:t>». Вот такой он, первый дошедший до нас рецепт пращуров…</a:t>
            </a:r>
          </a:p>
          <a:p>
            <a:r>
              <a:rPr lang="ru-RU" sz="1400" dirty="0" smtClean="0">
                <a:solidFill>
                  <a:schemeClr val="accent4">
                    <a:lumMod val="50000"/>
                  </a:schemeClr>
                </a:solidFill>
                <a:latin typeface="Arial Narrow" pitchFamily="34" charset="0"/>
              </a:rPr>
              <a:t>       В «Домострое» имеется специальный раздел «Наказ государя ключнику: как яства мясные и постные </a:t>
            </a:r>
            <a:r>
              <a:rPr lang="ru-RU" sz="1400" dirty="0" err="1" smtClean="0">
                <a:solidFill>
                  <a:schemeClr val="accent4">
                    <a:lumMod val="50000"/>
                  </a:schemeClr>
                </a:solidFill>
                <a:latin typeface="Arial Narrow" pitchFamily="34" charset="0"/>
              </a:rPr>
              <a:t>варити</a:t>
            </a:r>
            <a:r>
              <a:rPr lang="ru-RU" sz="1400" dirty="0" smtClean="0">
                <a:solidFill>
                  <a:schemeClr val="accent4">
                    <a:lumMod val="50000"/>
                  </a:schemeClr>
                </a:solidFill>
                <a:latin typeface="Arial Narrow" pitchFamily="34" charset="0"/>
              </a:rPr>
              <a:t>»…</a:t>
            </a:r>
          </a:p>
          <a:p>
            <a:r>
              <a:rPr lang="ru-RU" sz="1400" dirty="0" smtClean="0">
                <a:solidFill>
                  <a:schemeClr val="accent4">
                    <a:lumMod val="50000"/>
                  </a:schemeClr>
                </a:solidFill>
                <a:latin typeface="Arial Narrow" pitchFamily="34" charset="0"/>
              </a:rPr>
              <a:t>      Своеобразной поваренной книгой является «Роспись царским кушаньям» – рукописный памятник начала </a:t>
            </a:r>
            <a:r>
              <a:rPr lang="en-US" sz="1400" dirty="0" smtClean="0">
                <a:solidFill>
                  <a:schemeClr val="accent4">
                    <a:lumMod val="50000"/>
                  </a:schemeClr>
                </a:solidFill>
                <a:latin typeface="Arial Narrow" pitchFamily="34" charset="0"/>
              </a:rPr>
              <a:t>XVII</a:t>
            </a:r>
            <a:r>
              <a:rPr lang="ru-RU" sz="1400" dirty="0" smtClean="0">
                <a:solidFill>
                  <a:schemeClr val="accent4">
                    <a:lumMod val="50000"/>
                  </a:schemeClr>
                </a:solidFill>
                <a:latin typeface="Arial Narrow" pitchFamily="34" charset="0"/>
              </a:rPr>
              <a:t> в.</a:t>
            </a:r>
          </a:p>
          <a:p>
            <a:r>
              <a:rPr lang="ru-RU" sz="1400" dirty="0" smtClean="0">
                <a:solidFill>
                  <a:schemeClr val="accent4">
                    <a:lumMod val="50000"/>
                  </a:schemeClr>
                </a:solidFill>
                <a:latin typeface="Arial Narrow" pitchFamily="34" charset="0"/>
              </a:rPr>
              <a:t>       Собственно поваренные книги начали появляться в России  с петровского времени. Их переводили – сначала с польского и немецкого, а в конце XVIII века – с французского. </a:t>
            </a:r>
          </a:p>
          <a:p>
            <a:r>
              <a:rPr lang="ru-RU" sz="1400" dirty="0" smtClean="0">
                <a:solidFill>
                  <a:schemeClr val="accent4">
                    <a:lumMod val="50000"/>
                  </a:schemeClr>
                </a:solidFill>
                <a:latin typeface="Arial Narrow" pitchFamily="34" charset="0"/>
              </a:rPr>
              <a:t>      Были и оригинальные русские записи рецептов. Первое издание с рецептами русской кухни – «Экономическое наставление дворянам, крестьянам, поварам и поварихам» С. В. </a:t>
            </a:r>
            <a:r>
              <a:rPr lang="ru-RU" sz="1400" dirty="0" err="1" smtClean="0">
                <a:solidFill>
                  <a:schemeClr val="accent4">
                    <a:lumMod val="50000"/>
                  </a:schemeClr>
                </a:solidFill>
                <a:latin typeface="Arial Narrow" pitchFamily="34" charset="0"/>
              </a:rPr>
              <a:t>Друковцева</a:t>
            </a:r>
            <a:r>
              <a:rPr lang="ru-RU" sz="1400" dirty="0" smtClean="0">
                <a:solidFill>
                  <a:schemeClr val="accent4">
                    <a:lumMod val="50000"/>
                  </a:schemeClr>
                </a:solidFill>
                <a:latin typeface="Arial Narrow" pitchFamily="34" charset="0"/>
              </a:rPr>
              <a:t>, чиновника Главной провиантской канцелярии, – вышло в 1772 году. За ним последовали «Старинная русская хозяйка, ключница и стряпуха» Н. П. Осипова (1790), анонимная «Постная повариха» (1793), изданная в Костроме, «Народная поварня» (1808) и «Русская поварня» В. А. Левшина (1816). Но пользоваться ими мог только профессиональный повар, способный расшифровать и воплотить на практике. </a:t>
            </a:r>
          </a:p>
          <a:p>
            <a:endParaRPr lang="ru-RU" sz="1400" dirty="0" smtClean="0">
              <a:solidFill>
                <a:schemeClr val="accent4">
                  <a:lumMod val="50000"/>
                </a:schemeClr>
              </a:solidFill>
              <a:latin typeface="Arial Narrow" pitchFamily="34" charset="0"/>
            </a:endParaRPr>
          </a:p>
          <a:p>
            <a:endParaRPr lang="ru-RU" sz="1400" dirty="0" smtClean="0">
              <a:solidFill>
                <a:schemeClr val="accent4">
                  <a:lumMod val="50000"/>
                </a:schemeClr>
              </a:solidFill>
              <a:latin typeface="Arial Narrow" pitchFamily="34" charset="0"/>
            </a:endParaRPr>
          </a:p>
          <a:p>
            <a:r>
              <a:rPr lang="ru-RU" sz="1400" dirty="0" smtClean="0">
                <a:solidFill>
                  <a:schemeClr val="accent4">
                    <a:lumMod val="50000"/>
                  </a:schemeClr>
                </a:solidFill>
                <a:latin typeface="Arial Narrow" pitchFamily="34" charset="0"/>
              </a:rPr>
              <a:t> </a:t>
            </a:r>
          </a:p>
          <a:p>
            <a:endParaRPr lang="ru-RU" sz="1400" dirty="0" smtClean="0">
              <a:solidFill>
                <a:schemeClr val="accent4">
                  <a:lumMod val="50000"/>
                </a:schemeClr>
              </a:solidFill>
              <a:latin typeface="Arial Narrow" pitchFamily="34" charset="0"/>
            </a:endParaRPr>
          </a:p>
          <a:p>
            <a:r>
              <a:rPr lang="ru-RU" sz="1400" dirty="0" smtClean="0">
                <a:solidFill>
                  <a:schemeClr val="accent4">
                    <a:lumMod val="50000"/>
                  </a:schemeClr>
                </a:solidFill>
                <a:latin typeface="Arial Narrow" pitchFamily="34" charset="0"/>
              </a:rPr>
              <a:t>     </a:t>
            </a:r>
            <a:endParaRPr lang="ru-RU" sz="1400" dirty="0">
              <a:solidFill>
                <a:schemeClr val="accent4">
                  <a:lumMod val="50000"/>
                </a:schemeClr>
              </a:solidFill>
              <a:latin typeface="Arial Narrow" pitchFamily="34" charset="0"/>
            </a:endParaRPr>
          </a:p>
        </p:txBody>
      </p:sp>
      <p:pic>
        <p:nvPicPr>
          <p:cNvPr id="9" name="Picture 2" descr="http://celebfunstories.com/image/55bd3968aea47.jpg"/>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67544" y="3429000"/>
            <a:ext cx="864096" cy="1248619"/>
          </a:xfrm>
          <a:prstGeom prst="rect">
            <a:avLst/>
          </a:prstGeom>
          <a:noFill/>
        </p:spPr>
      </p:pic>
      <p:pic>
        <p:nvPicPr>
          <p:cNvPr id="12" name="Picture 5" descr="F:\Молоховец\119350237_0_83f3c_4fc3a172_XL.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7544" y="476672"/>
            <a:ext cx="3309919"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395536" y="5373216"/>
            <a:ext cx="3600400" cy="1260000"/>
          </a:xfrm>
          <a:prstGeom prst="rect">
            <a:avLst/>
          </a:prstGeom>
          <a:solidFill>
            <a:schemeClr val="accent6">
              <a:lumMod val="20000"/>
              <a:lumOff val="80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
          <p:cNvGrpSpPr/>
          <p:nvPr/>
        </p:nvGrpSpPr>
        <p:grpSpPr>
          <a:xfrm>
            <a:off x="395536" y="5366700"/>
            <a:ext cx="4572000" cy="1230652"/>
            <a:chOff x="395536" y="5366700"/>
            <a:chExt cx="4572000" cy="1230652"/>
          </a:xfrm>
        </p:grpSpPr>
        <p:sp>
          <p:nvSpPr>
            <p:cNvPr id="13" name="Прямоугольник 12"/>
            <p:cNvSpPr/>
            <p:nvPr/>
          </p:nvSpPr>
          <p:spPr>
            <a:xfrm>
              <a:off x="395536" y="6074132"/>
              <a:ext cx="4572000" cy="523220"/>
            </a:xfrm>
            <a:prstGeom prst="rect">
              <a:avLst/>
            </a:prstGeom>
          </p:spPr>
          <p:txBody>
            <a:bodyPr>
              <a:spAutoFit/>
            </a:bodyPr>
            <a:lstStyle/>
            <a:p>
              <a:r>
                <a:rPr lang="ru-RU" sz="1400" b="1" i="1" dirty="0" smtClean="0">
                  <a:solidFill>
                    <a:schemeClr val="accent4">
                      <a:lumMod val="75000"/>
                    </a:schemeClr>
                  </a:solidFill>
                  <a:latin typeface="Arial Narrow" pitchFamily="34" charset="0"/>
                </a:rPr>
                <a:t>А. </a:t>
              </a:r>
              <a:r>
                <a:rPr lang="ru-RU" sz="1400" b="1" i="1" dirty="0" err="1" smtClean="0">
                  <a:solidFill>
                    <a:schemeClr val="accent4">
                      <a:lumMod val="75000"/>
                    </a:schemeClr>
                  </a:solidFill>
                  <a:latin typeface="Arial Narrow" pitchFamily="34" charset="0"/>
                </a:rPr>
                <a:t>Кравецкий</a:t>
              </a:r>
              <a:r>
                <a:rPr lang="ru-RU" sz="1400" b="1" i="1" dirty="0" smtClean="0">
                  <a:solidFill>
                    <a:schemeClr val="accent4">
                      <a:lumMod val="75000"/>
                    </a:schemeClr>
                  </a:solidFill>
                  <a:latin typeface="Arial Narrow" pitchFamily="34" charset="0"/>
                </a:rPr>
                <a:t>. Тайная кухня Елены Молоховец</a:t>
              </a:r>
              <a:r>
                <a:rPr lang="en-US" sz="1400" b="1" i="1" dirty="0" smtClean="0">
                  <a:solidFill>
                    <a:schemeClr val="accent4">
                      <a:lumMod val="75000"/>
                    </a:schemeClr>
                  </a:solidFill>
                  <a:latin typeface="Arial Narrow" pitchFamily="34" charset="0"/>
                </a:rPr>
                <a:t> </a:t>
              </a:r>
              <a:r>
                <a:rPr lang="en-US" sz="1400" b="1" i="1" dirty="0" smtClean="0">
                  <a:solidFill>
                    <a:schemeClr val="accent4">
                      <a:lumMod val="75000"/>
                    </a:schemeClr>
                  </a:solidFill>
                  <a:latin typeface="Arial Narrow" pitchFamily="34" charset="0"/>
                  <a:hlinkClick r:id="rId8"/>
                </a:rPr>
                <a:t>http://www.kommersant.ru/doc/2558138</a:t>
              </a:r>
              <a:endParaRPr lang="ru-RU" sz="1400" b="1" i="1" dirty="0" smtClean="0">
                <a:solidFill>
                  <a:schemeClr val="accent4">
                    <a:lumMod val="75000"/>
                  </a:schemeClr>
                </a:solidFill>
                <a:latin typeface="Arial Narrow" pitchFamily="34" charset="0"/>
              </a:endParaRPr>
            </a:p>
          </p:txBody>
        </p:sp>
        <p:sp>
          <p:nvSpPr>
            <p:cNvPr id="14" name="Прямоугольник 13"/>
            <p:cNvSpPr/>
            <p:nvPr/>
          </p:nvSpPr>
          <p:spPr>
            <a:xfrm>
              <a:off x="395536" y="5366700"/>
              <a:ext cx="3996000" cy="582580"/>
            </a:xfrm>
            <a:prstGeom prst="rect">
              <a:avLst/>
            </a:prstGeom>
          </p:spPr>
          <p:txBody>
            <a:bodyPr>
              <a:spAutoFit/>
            </a:bodyPr>
            <a:lstStyle/>
            <a:p>
              <a:r>
                <a:rPr lang="ru-RU" sz="1400" b="1" i="1" dirty="0" smtClean="0">
                  <a:solidFill>
                    <a:schemeClr val="accent4">
                      <a:lumMod val="75000"/>
                    </a:schemeClr>
                  </a:solidFill>
                  <a:latin typeface="Arial Narrow" pitchFamily="34" charset="0"/>
                </a:rPr>
                <a:t>Журнал "</a:t>
              </a:r>
              <a:r>
                <a:rPr lang="ru-RU" sz="1400" b="1" i="1" dirty="0" err="1" smtClean="0">
                  <a:solidFill>
                    <a:schemeClr val="accent4">
                      <a:lumMod val="75000"/>
                    </a:schemeClr>
                  </a:solidFill>
                  <a:latin typeface="Arial Narrow" pitchFamily="34" charset="0"/>
                </a:rPr>
                <a:t>Коммерсантъ</a:t>
              </a:r>
              <a:r>
                <a:rPr lang="ru-RU" sz="1400" b="1" i="1" dirty="0" smtClean="0">
                  <a:solidFill>
                    <a:schemeClr val="accent4">
                      <a:lumMod val="75000"/>
                    </a:schemeClr>
                  </a:solidFill>
                  <a:latin typeface="Arial Narrow" pitchFamily="34" charset="0"/>
                </a:rPr>
                <a:t> Деньги" № 37</a:t>
              </a:r>
            </a:p>
            <a:p>
              <a:r>
                <a:rPr lang="ru-RU" sz="1400" b="1" i="1" dirty="0" smtClean="0">
                  <a:solidFill>
                    <a:schemeClr val="accent4">
                      <a:lumMod val="75000"/>
                    </a:schemeClr>
                  </a:solidFill>
                  <a:latin typeface="Arial Narrow" pitchFamily="34" charset="0"/>
                </a:rPr>
                <a:t>от 22.09.2014, стр. 49</a:t>
              </a:r>
            </a:p>
          </p:txBody>
        </p:sp>
        <p:sp>
          <p:nvSpPr>
            <p:cNvPr id="15" name="Прямоугольник 14"/>
            <p:cNvSpPr/>
            <p:nvPr/>
          </p:nvSpPr>
          <p:spPr>
            <a:xfrm>
              <a:off x="395536" y="5822609"/>
              <a:ext cx="2441694" cy="342695"/>
            </a:xfrm>
            <a:prstGeom prst="rect">
              <a:avLst/>
            </a:prstGeom>
          </p:spPr>
          <p:txBody>
            <a:bodyPr wrap="none">
              <a:spAutoFit/>
            </a:bodyPr>
            <a:lstStyle/>
            <a:p>
              <a:r>
                <a:rPr lang="ru-RU" sz="1400" b="1" i="1" dirty="0" smtClean="0">
                  <a:solidFill>
                    <a:schemeClr val="accent2">
                      <a:lumMod val="60000"/>
                      <a:lumOff val="40000"/>
                    </a:schemeClr>
                  </a:solidFill>
                  <a:latin typeface="Arial Narrow" pitchFamily="34" charset="0"/>
                </a:rPr>
                <a:t>Читать в электронном виде:</a:t>
              </a:r>
            </a:p>
          </p:txBody>
        </p:sp>
      </p:grpSp>
    </p:spTree>
    <p:extLst>
      <p:ext uri="{BB962C8B-B14F-4D97-AF65-F5344CB8AC3E}">
        <p14:creationId xmlns:p14="http://schemas.microsoft.com/office/powerpoint/2010/main" val="278183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img1.liveinternet.ru/images/attach/b/3/19/28/19028346_Henri_Matisse.jpg"/>
          <p:cNvPicPr>
            <a:picLocks noChangeAspect="1" noChangeArrowheads="1"/>
          </p:cNvPicPr>
          <p:nvPr/>
        </p:nvPicPr>
        <p:blipFill>
          <a:blip r:embed="rId3"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907704" y="836712"/>
            <a:ext cx="3960440" cy="2923877"/>
          </a:xfrm>
          <a:prstGeom prst="rect">
            <a:avLst/>
          </a:prstGeom>
        </p:spPr>
        <p:txBody>
          <a:bodyPr wrap="square">
            <a:spAutoFit/>
          </a:bodyPr>
          <a:lstStyle/>
          <a:p>
            <a:r>
              <a:rPr lang="ru-RU" sz="1400" dirty="0" smtClean="0">
                <a:solidFill>
                  <a:schemeClr val="accent4">
                    <a:lumMod val="50000"/>
                  </a:schemeClr>
                </a:solidFill>
                <a:latin typeface="Arial Narrow" pitchFamily="34" charset="0"/>
              </a:rPr>
              <a:t>       «В </a:t>
            </a:r>
            <a:r>
              <a:rPr lang="ru-RU" sz="1400" dirty="0">
                <a:solidFill>
                  <a:schemeClr val="accent4">
                    <a:lumMod val="50000"/>
                  </a:schemeClr>
                </a:solidFill>
                <a:latin typeface="Arial Narrow" pitchFamily="34" charset="0"/>
              </a:rPr>
              <a:t>николаевское царствование, в 1830–1840-х годах, кулинарная литература множится и пользуется все большим спросом. </a:t>
            </a:r>
            <a:r>
              <a:rPr lang="ru-RU" sz="1400" dirty="0" smtClean="0">
                <a:solidFill>
                  <a:schemeClr val="accent4">
                    <a:lumMod val="50000"/>
                  </a:schemeClr>
                </a:solidFill>
                <a:latin typeface="Arial Narrow" pitchFamily="34" charset="0"/>
              </a:rPr>
              <a:t>В конце 1830-х годов появилась «Энциклопедия молодой русской хозяйки». Ее автор советовал всем молодым дамам «иметь поваренные книги и по ним готовить время от времени», чтобы не быть обманутыми кухарками и торговцами.</a:t>
            </a:r>
            <a:r>
              <a:rPr lang="ru-RU" sz="1200" dirty="0" smtClean="0">
                <a:solidFill>
                  <a:schemeClr val="accent4">
                    <a:lumMod val="50000"/>
                  </a:schemeClr>
                </a:solidFill>
                <a:latin typeface="Arial Narrow" pitchFamily="34" charset="0"/>
              </a:rPr>
              <a:t> </a:t>
            </a:r>
          </a:p>
          <a:p>
            <a:r>
              <a:rPr lang="ru-RU" sz="1200" dirty="0" smtClean="0">
                <a:solidFill>
                  <a:schemeClr val="accent4">
                    <a:lumMod val="50000"/>
                  </a:schemeClr>
                </a:solidFill>
                <a:latin typeface="Arial Narrow" pitchFamily="34" charset="0"/>
              </a:rPr>
              <a:t>       </a:t>
            </a:r>
            <a:r>
              <a:rPr lang="ru-RU" sz="1400" dirty="0" smtClean="0">
                <a:solidFill>
                  <a:schemeClr val="accent4">
                    <a:lumMod val="50000"/>
                  </a:schemeClr>
                </a:solidFill>
                <a:latin typeface="Arial Narrow" pitchFamily="34" charset="0"/>
              </a:rPr>
              <a:t>Издания по домоводству и кулинарии становятся обязательной принадлежностью домашней библиотеки мелкопоместного и чиновного дворянства и просвещенного купечества». </a:t>
            </a:r>
          </a:p>
          <a:p>
            <a:endParaRPr lang="ru-RU" sz="1600" dirty="0">
              <a:solidFill>
                <a:schemeClr val="accent4">
                  <a:lumMod val="50000"/>
                </a:schemeClr>
              </a:solidFill>
              <a:latin typeface="Arial Narrow" pitchFamily="34" charset="0"/>
            </a:endParaRPr>
          </a:p>
        </p:txBody>
      </p:sp>
      <p:pic>
        <p:nvPicPr>
          <p:cNvPr id="1027" name="Picture 3" descr="L:\Молоховец\Книги\Копия ннн.jpg"/>
          <p:cNvPicPr>
            <a:picLocks noGrp="1" noChangeAspect="1" noChangeArrowheads="1"/>
          </p:cNvPicPr>
          <p:nvPr>
            <p:ph idx="4294967295"/>
          </p:nvPr>
        </p:nvPicPr>
        <p:blipFill>
          <a:blip r:embed="rId4" cstate="print"/>
          <a:srcRect/>
          <a:stretch>
            <a:fillRect/>
          </a:stretch>
        </p:blipFill>
        <p:spPr bwMode="auto">
          <a:xfrm>
            <a:off x="4355976" y="4094860"/>
            <a:ext cx="1224136" cy="1677786"/>
          </a:xfrm>
          <a:prstGeom prst="rect">
            <a:avLst/>
          </a:prstGeom>
          <a:noFill/>
        </p:spPr>
      </p:pic>
      <p:sp>
        <p:nvSpPr>
          <p:cNvPr id="36865" name="Rectangle 1"/>
          <p:cNvSpPr>
            <a:spLocks noChangeArrowheads="1"/>
          </p:cNvSpPr>
          <p:nvPr/>
        </p:nvSpPr>
        <p:spPr bwMode="auto">
          <a:xfrm>
            <a:off x="3851920" y="5923438"/>
            <a:ext cx="27363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ru-RU" sz="1200" dirty="0" smtClean="0">
                <a:solidFill>
                  <a:schemeClr val="accent4">
                    <a:lumMod val="50000"/>
                  </a:schemeClr>
                </a:solidFill>
                <a:latin typeface="Arial Narrow" pitchFamily="34" charset="0"/>
              </a:rPr>
              <a:t>Филонов, М. Книги на все вкусы / </a:t>
            </a:r>
          </a:p>
          <a:p>
            <a:pPr marR="0" lvl="0" indent="0" fontAlgn="base">
              <a:lnSpc>
                <a:spcPct val="100000"/>
              </a:lnSpc>
              <a:spcBef>
                <a:spcPct val="0"/>
              </a:spcBef>
              <a:spcAft>
                <a:spcPct val="0"/>
              </a:spcAft>
              <a:buClrTx/>
              <a:buSzTx/>
              <a:buFontTx/>
              <a:buNone/>
              <a:tabLst/>
            </a:pPr>
            <a:r>
              <a:rPr lang="ru-RU" sz="1200" dirty="0" smtClean="0">
                <a:solidFill>
                  <a:schemeClr val="accent4">
                    <a:lumMod val="50000"/>
                  </a:schemeClr>
                </a:solidFill>
                <a:latin typeface="Arial Narrow" pitchFamily="34" charset="0"/>
              </a:rPr>
              <a:t>М. Филонов // Питание и общество. </a:t>
            </a:r>
          </a:p>
          <a:p>
            <a:pPr marR="0" lvl="0" indent="0" fontAlgn="base">
              <a:lnSpc>
                <a:spcPct val="100000"/>
              </a:lnSpc>
              <a:spcBef>
                <a:spcPct val="0"/>
              </a:spcBef>
              <a:spcAft>
                <a:spcPct val="0"/>
              </a:spcAft>
              <a:buClrTx/>
              <a:buSzTx/>
              <a:buFontTx/>
              <a:buNone/>
              <a:tabLst/>
            </a:pPr>
            <a:r>
              <a:rPr lang="ru-RU" sz="1200" dirty="0" smtClean="0">
                <a:solidFill>
                  <a:schemeClr val="accent4">
                    <a:lumMod val="50000"/>
                  </a:schemeClr>
                </a:solidFill>
                <a:latin typeface="Arial Narrow" pitchFamily="34" charset="0"/>
              </a:rPr>
              <a:t>– 2007. - № 6. – С. 30-32. </a:t>
            </a:r>
          </a:p>
        </p:txBody>
      </p:sp>
      <p:pic>
        <p:nvPicPr>
          <p:cNvPr id="10" name="Рисунок 9"/>
          <p:cNvPicPr>
            <a:picLocks noChangeAspect="1"/>
          </p:cNvPicPr>
          <p:nvPr/>
        </p:nvPicPr>
        <p:blipFill>
          <a:blip r:embed="rId5" cstate="print"/>
          <a:stretch>
            <a:fillRect/>
          </a:stretch>
        </p:blipFill>
        <p:spPr>
          <a:xfrm>
            <a:off x="5940152" y="476672"/>
            <a:ext cx="2653485" cy="3658800"/>
          </a:xfrm>
          <a:prstGeom prst="rect">
            <a:avLst/>
          </a:prstGeom>
        </p:spPr>
      </p:pic>
      <p:pic>
        <p:nvPicPr>
          <p:cNvPr id="2050" name="Picture 2" descr="F:\Молоховец\Копия 1242971488_21ole05.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3528" y="260648"/>
            <a:ext cx="1368152" cy="1781179"/>
          </a:xfrm>
          <a:prstGeom prst="rect">
            <a:avLst/>
          </a:prstGeom>
          <a:noFill/>
        </p:spPr>
      </p:pic>
      <p:pic>
        <p:nvPicPr>
          <p:cNvPr id="26626" name="Picture 2" descr="http://iknigi.net/books_files/online_html/93506/i_001.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32240" y="4797152"/>
            <a:ext cx="1814711" cy="1648424"/>
          </a:xfrm>
          <a:prstGeom prst="rect">
            <a:avLst/>
          </a:prstGeom>
          <a:noFill/>
        </p:spPr>
      </p:pic>
      <p:pic>
        <p:nvPicPr>
          <p:cNvPr id="2" name="Picture 2" descr="http://reader-mania.ru/img/ps/3004598.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5536" y="3944577"/>
            <a:ext cx="1152128" cy="1572655"/>
          </a:xfrm>
          <a:prstGeom prst="rect">
            <a:avLst/>
          </a:prstGeom>
          <a:noFill/>
        </p:spPr>
      </p:pic>
      <p:sp>
        <p:nvSpPr>
          <p:cNvPr id="26627" name="Rectangle 3"/>
          <p:cNvSpPr>
            <a:spLocks noChangeArrowheads="1"/>
          </p:cNvSpPr>
          <p:nvPr/>
        </p:nvSpPr>
        <p:spPr bwMode="auto">
          <a:xfrm>
            <a:off x="539552" y="5517232"/>
            <a:ext cx="2667718"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Молчанов, Г.И. Стародавняя трапеза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 [Г.И. Молчанов] // Молоховец, 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Старая кухня России / Елена Молоховец.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4">
                    <a:lumMod val="50000"/>
                  </a:schemeClr>
                </a:solidFill>
                <a:effectLst/>
                <a:latin typeface="Arial Narrow" pitchFamily="34" charset="0"/>
                <a:ea typeface="Times New Roman" pitchFamily="18" charset="0"/>
                <a:cs typeface="Times New Roman" pitchFamily="18" charset="0"/>
              </a:rPr>
              <a:t>– Ростов-на-Дону, 1991. – Т. 1. - С. 39-48.</a:t>
            </a:r>
            <a:endParaRPr kumimoji="0" lang="ru-RU" sz="1400" b="0" i="0" u="none" strike="noStrike" cap="none" normalizeH="0" baseline="0" dirty="0" smtClean="0">
              <a:ln>
                <a:noFill/>
              </a:ln>
              <a:solidFill>
                <a:schemeClr val="accent4">
                  <a:lumMod val="50000"/>
                </a:schemeClr>
              </a:solidFill>
              <a:effectLst/>
              <a:latin typeface="Arial Narrow" pitchFamily="34" charset="0"/>
            </a:endParaRPr>
          </a:p>
        </p:txBody>
      </p:sp>
    </p:spTree>
    <p:extLst>
      <p:ext uri="{BB962C8B-B14F-4D97-AF65-F5344CB8AC3E}">
        <p14:creationId xmlns:p14="http://schemas.microsoft.com/office/powerpoint/2010/main" val="23625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1000" fill="hold"/>
                                        <p:tgtEl>
                                          <p:spTgt spid="26627"/>
                                        </p:tgtEl>
                                        <p:attrNameLst>
                                          <p:attrName>ppt_w</p:attrName>
                                        </p:attrNameLst>
                                      </p:cBhvr>
                                      <p:tavLst>
                                        <p:tav tm="0">
                                          <p:val>
                                            <p:fltVal val="0"/>
                                          </p:val>
                                        </p:tav>
                                        <p:tav tm="100000">
                                          <p:val>
                                            <p:strVal val="#ppt_w"/>
                                          </p:val>
                                        </p:tav>
                                      </p:tavLst>
                                    </p:anim>
                                    <p:anim calcmode="lin" valueType="num">
                                      <p:cBhvr>
                                        <p:cTn id="8" dur="1000" fill="hold"/>
                                        <p:tgtEl>
                                          <p:spTgt spid="26627"/>
                                        </p:tgtEl>
                                        <p:attrNameLst>
                                          <p:attrName>ppt_h</p:attrName>
                                        </p:attrNameLst>
                                      </p:cBhvr>
                                      <p:tavLst>
                                        <p:tav tm="0">
                                          <p:val>
                                            <p:fltVal val="0"/>
                                          </p:val>
                                        </p:tav>
                                        <p:tav tm="100000">
                                          <p:val>
                                            <p:strVal val="#ppt_h"/>
                                          </p:val>
                                        </p:tav>
                                      </p:tavLst>
                                    </p:anim>
                                    <p:anim calcmode="lin" valueType="num">
                                      <p:cBhvr>
                                        <p:cTn id="9" dur="1000" fill="hold"/>
                                        <p:tgtEl>
                                          <p:spTgt spid="266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36865"/>
                                        </p:tgtEl>
                                        <p:attrNameLst>
                                          <p:attrName>style.visibility</p:attrName>
                                        </p:attrNameLst>
                                      </p:cBhvr>
                                      <p:to>
                                        <p:strVal val="visible"/>
                                      </p:to>
                                    </p:set>
                                    <p:anim calcmode="lin" valueType="num">
                                      <p:cBhvr>
                                        <p:cTn id="19" dur="1000" fill="hold"/>
                                        <p:tgtEl>
                                          <p:spTgt spid="36865"/>
                                        </p:tgtEl>
                                        <p:attrNameLst>
                                          <p:attrName>ppt_w</p:attrName>
                                        </p:attrNameLst>
                                      </p:cBhvr>
                                      <p:tavLst>
                                        <p:tav tm="0">
                                          <p:val>
                                            <p:fltVal val="0"/>
                                          </p:val>
                                        </p:tav>
                                        <p:tav tm="100000">
                                          <p:val>
                                            <p:strVal val="#ppt_w"/>
                                          </p:val>
                                        </p:tav>
                                      </p:tavLst>
                                    </p:anim>
                                    <p:anim calcmode="lin" valueType="num">
                                      <p:cBhvr>
                                        <p:cTn id="20" dur="1000" fill="hold"/>
                                        <p:tgtEl>
                                          <p:spTgt spid="36865"/>
                                        </p:tgtEl>
                                        <p:attrNameLst>
                                          <p:attrName>ppt_h</p:attrName>
                                        </p:attrNameLst>
                                      </p:cBhvr>
                                      <p:tavLst>
                                        <p:tav tm="0">
                                          <p:val>
                                            <p:fltVal val="0"/>
                                          </p:val>
                                        </p:tav>
                                        <p:tav tm="100000">
                                          <p:val>
                                            <p:strVal val="#ppt_h"/>
                                          </p:val>
                                        </p:tav>
                                      </p:tavLst>
                                    </p:anim>
                                    <p:anim calcmode="lin" valueType="num">
                                      <p:cBhvr>
                                        <p:cTn id="21" dur="1000" fill="hold"/>
                                        <p:tgtEl>
                                          <p:spTgt spid="3686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686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p:cTn id="25" dur="1000" fill="hold"/>
                                        <p:tgtEl>
                                          <p:spTgt spid="1027"/>
                                        </p:tgtEl>
                                        <p:attrNameLst>
                                          <p:attrName>ppt_w</p:attrName>
                                        </p:attrNameLst>
                                      </p:cBhvr>
                                      <p:tavLst>
                                        <p:tav tm="0">
                                          <p:val>
                                            <p:fltVal val="0"/>
                                          </p:val>
                                        </p:tav>
                                        <p:tav tm="100000">
                                          <p:val>
                                            <p:strVal val="#ppt_w"/>
                                          </p:val>
                                        </p:tav>
                                      </p:tavLst>
                                    </p:anim>
                                    <p:anim calcmode="lin" valueType="num">
                                      <p:cBhvr>
                                        <p:cTn id="26" dur="1000" fill="hold"/>
                                        <p:tgtEl>
                                          <p:spTgt spid="1027"/>
                                        </p:tgtEl>
                                        <p:attrNameLst>
                                          <p:attrName>ppt_h</p:attrName>
                                        </p:attrNameLst>
                                      </p:cBhvr>
                                      <p:tavLst>
                                        <p:tav tm="0">
                                          <p:val>
                                            <p:fltVal val="0"/>
                                          </p:val>
                                        </p:tav>
                                        <p:tav tm="100000">
                                          <p:val>
                                            <p:strVal val="#ppt_h"/>
                                          </p:val>
                                        </p:tav>
                                      </p:tavLst>
                                    </p:anim>
                                    <p:anim calcmode="lin" valueType="num">
                                      <p:cBhvr>
                                        <p:cTn id="27"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266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3491880" y="467375"/>
            <a:ext cx="4824536" cy="4185761"/>
          </a:xfrm>
          <a:prstGeom prst="rect">
            <a:avLst/>
          </a:prstGeom>
        </p:spPr>
        <p:txBody>
          <a:bodyPr wrap="square">
            <a:spAutoFit/>
          </a:bodyPr>
          <a:lstStyle/>
          <a:p>
            <a:pPr fontAlgn="base">
              <a:spcBef>
                <a:spcPct val="0"/>
              </a:spcBef>
              <a:spcAft>
                <a:spcPct val="0"/>
              </a:spcAft>
            </a:pPr>
            <a:r>
              <a:rPr lang="ru-RU" sz="1200" dirty="0" smtClean="0">
                <a:solidFill>
                  <a:schemeClr val="accent4">
                    <a:lumMod val="50000"/>
                  </a:schemeClr>
                </a:solidFill>
                <a:latin typeface="Arial Narrow" pitchFamily="34" charset="0"/>
                <a:ea typeface="Times New Roman" pitchFamily="18" charset="0"/>
                <a:cs typeface="Times New Roman" pitchFamily="18" charset="0"/>
              </a:rPr>
              <a:t>       </a:t>
            </a:r>
            <a:r>
              <a:rPr lang="ru-RU" sz="1400" dirty="0" smtClean="0">
                <a:solidFill>
                  <a:schemeClr val="accent4">
                    <a:lumMod val="50000"/>
                  </a:schemeClr>
                </a:solidFill>
                <a:latin typeface="Arial Narrow" pitchFamily="34" charset="0"/>
                <a:ea typeface="Times New Roman" pitchFamily="18" charset="0"/>
                <a:cs typeface="Times New Roman" pitchFamily="18" charset="0"/>
              </a:rPr>
              <a:t>1861 год  - переломный год для России. Он отмечен выходом царского «Манифеста 19 февраля», ликвидировавшего систему крепостного права. Меняется многое. Кризис в российской экономике, отражающийся на всём, в том числе и на ведении домашнего хозяйства.</a:t>
            </a:r>
          </a:p>
          <a:p>
            <a:pPr fontAlgn="base">
              <a:spcBef>
                <a:spcPct val="0"/>
              </a:spcBef>
              <a:spcAft>
                <a:spcPct val="0"/>
              </a:spcAft>
            </a:pPr>
            <a:r>
              <a:rPr lang="ru-RU" sz="1400" dirty="0" smtClean="0">
                <a:solidFill>
                  <a:schemeClr val="accent4">
                    <a:lumMod val="50000"/>
                  </a:schemeClr>
                </a:solidFill>
                <a:latin typeface="Arial Narrow" pitchFamily="34" charset="0"/>
                <a:ea typeface="Times New Roman" pitchFamily="18" charset="0"/>
                <a:cs typeface="Times New Roman" pitchFamily="18" charset="0"/>
              </a:rPr>
              <a:t>«Крепостных отпустили, а дом кто убирать будет, за скотиной ходить, обед готовить? Будешь тут жадно искать в журналах и книжках ответы на вопросы» . И вот, как по заказу, — книга Молоховец, оказавшейся своевременной».</a:t>
            </a:r>
          </a:p>
          <a:p>
            <a:pPr lvl="0" fontAlgn="base">
              <a:spcBef>
                <a:spcPct val="0"/>
              </a:spcBef>
              <a:spcAft>
                <a:spcPct val="0"/>
              </a:spcAft>
            </a:pPr>
            <a:r>
              <a:rPr lang="ru-RU" sz="1400" dirty="0" smtClean="0">
                <a:solidFill>
                  <a:schemeClr val="accent4">
                    <a:lumMod val="50000"/>
                  </a:schemeClr>
                </a:solidFill>
                <a:latin typeface="Arial Narrow" pitchFamily="34" charset="0"/>
                <a:ea typeface="Times New Roman" pitchFamily="18" charset="0"/>
                <a:cs typeface="Times New Roman" pitchFamily="18" charset="0"/>
              </a:rPr>
              <a:t>      С одной стороны, книга идеологически противоречила «духу времени»: рисуемый ею идеал – консервативная, религиозная, чадолюбивая и верная мужу домохозяйка. В этом смысле она прямо продолжает традицию  Домостроя. С другой стороны, эта книга– свидетельство наступавшей эпохи женской эмансипации. «Усадебные девушки мечтали не о том, чтобы стать «молодыми хозяйками», а стремились остричь косы, надеть синие очки, фиктивно выйти замуж и уехать учиться медицине в университетах Цюриха и Женевы». </a:t>
            </a:r>
          </a:p>
          <a:p>
            <a:pPr lvl="0" fontAlgn="base">
              <a:spcBef>
                <a:spcPct val="0"/>
              </a:spcBef>
              <a:spcAft>
                <a:spcPct val="0"/>
              </a:spcAft>
            </a:pPr>
            <a:endParaRPr lang="ru-RU" sz="1400" dirty="0" smtClean="0">
              <a:solidFill>
                <a:schemeClr val="accent4">
                  <a:lumMod val="50000"/>
                </a:schemeClr>
              </a:solidFill>
              <a:latin typeface="Arial Narrow" pitchFamily="34" charset="0"/>
              <a:ea typeface="Times New Roman" pitchFamily="18" charset="0"/>
              <a:cs typeface="Times New Roman" pitchFamily="18" charset="0"/>
            </a:endParaRPr>
          </a:p>
        </p:txBody>
      </p:sp>
      <p:pic>
        <p:nvPicPr>
          <p:cNvPr id="28674" name="Picture 2" descr="https://upload.wikimedia.org/wikipedia/commons/thumb/b/bd/Nikolaj_Alexandrowitsch_Jaroschenko_-_Girl_student.jpg/800px-Nikolaj_Alexandrowitsch_Jaroschenko_-_Girl_student.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568" y="404664"/>
            <a:ext cx="2432361" cy="432048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115616" y="4941168"/>
            <a:ext cx="1550424" cy="738664"/>
          </a:xfrm>
          <a:prstGeom prst="rect">
            <a:avLst/>
          </a:prstGeom>
          <a:noFill/>
        </p:spPr>
        <p:txBody>
          <a:bodyPr wrap="none" rtlCol="0">
            <a:spAutoFit/>
          </a:bodyPr>
          <a:lstStyle/>
          <a:p>
            <a:pPr algn="ctr"/>
            <a:r>
              <a:rPr lang="ru-RU" sz="1400" i="1" dirty="0" smtClean="0">
                <a:solidFill>
                  <a:schemeClr val="accent4">
                    <a:lumMod val="50000"/>
                  </a:schemeClr>
                </a:solidFill>
                <a:latin typeface="Arial Narrow" pitchFamily="34" charset="0"/>
              </a:rPr>
              <a:t>Курсистка</a:t>
            </a:r>
          </a:p>
          <a:p>
            <a:pPr algn="ctr"/>
            <a:r>
              <a:rPr lang="ru-RU" sz="1400" i="1" dirty="0" smtClean="0">
                <a:solidFill>
                  <a:schemeClr val="accent4">
                    <a:lumMod val="50000"/>
                  </a:schemeClr>
                </a:solidFill>
                <a:latin typeface="Arial Narrow" pitchFamily="34" charset="0"/>
              </a:rPr>
              <a:t>Худ. Н.А. Ярошенко</a:t>
            </a:r>
          </a:p>
          <a:p>
            <a:pPr algn="ctr"/>
            <a:r>
              <a:rPr lang="ru-RU" sz="1400" i="1" dirty="0" smtClean="0">
                <a:solidFill>
                  <a:schemeClr val="accent4">
                    <a:lumMod val="50000"/>
                  </a:schemeClr>
                </a:solidFill>
                <a:latin typeface="Arial Narrow" pitchFamily="34" charset="0"/>
              </a:rPr>
              <a:t>1880 г.</a:t>
            </a:r>
            <a:endParaRPr lang="ru-RU" sz="1400" i="1" dirty="0">
              <a:solidFill>
                <a:schemeClr val="accent4">
                  <a:lumMod val="50000"/>
                </a:schemeClr>
              </a:solidFill>
              <a:latin typeface="Arial Narrow" pitchFamily="34" charset="0"/>
            </a:endParaRPr>
          </a:p>
        </p:txBody>
      </p:sp>
      <p:pic>
        <p:nvPicPr>
          <p:cNvPr id="1026" name="Picture 2" descr="F:\Молоховец\Книги\Безымянный.png"/>
          <p:cNvPicPr>
            <a:picLocks noChangeAspect="1" noChangeArrowheads="1"/>
          </p:cNvPicPr>
          <p:nvPr/>
        </p:nvPicPr>
        <p:blipFill>
          <a:blip r:embed="rId4" cstate="print"/>
          <a:srcRect/>
          <a:stretch>
            <a:fillRect/>
          </a:stretch>
        </p:blipFill>
        <p:spPr bwMode="auto">
          <a:xfrm>
            <a:off x="3779912" y="4725144"/>
            <a:ext cx="1010990" cy="1561226"/>
          </a:xfrm>
          <a:prstGeom prst="rect">
            <a:avLst/>
          </a:prstGeom>
          <a:noFill/>
        </p:spPr>
      </p:pic>
      <p:sp>
        <p:nvSpPr>
          <p:cNvPr id="12" name="Прямоугольник 11"/>
          <p:cNvSpPr/>
          <p:nvPr/>
        </p:nvSpPr>
        <p:spPr>
          <a:xfrm>
            <a:off x="5220072" y="4869160"/>
            <a:ext cx="3312368" cy="1296144"/>
          </a:xfrm>
          <a:prstGeom prst="rect">
            <a:avLst/>
          </a:prstGeom>
          <a:solidFill>
            <a:schemeClr val="accent6">
              <a:lumMod val="20000"/>
              <a:lumOff val="80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292080" y="4869160"/>
            <a:ext cx="3096344" cy="738664"/>
          </a:xfrm>
          <a:prstGeom prst="rect">
            <a:avLst/>
          </a:prstGeom>
          <a:noFill/>
        </p:spPr>
        <p:txBody>
          <a:bodyPr wrap="square" rtlCol="0">
            <a:spAutoFit/>
          </a:bodyPr>
          <a:lstStyle/>
          <a:p>
            <a:r>
              <a:rPr lang="ru-RU" sz="1400" b="1" i="1" dirty="0" err="1" smtClean="0">
                <a:solidFill>
                  <a:schemeClr val="accent4">
                    <a:lumMod val="75000"/>
                  </a:schemeClr>
                </a:solidFill>
                <a:latin typeface="Arial Narrow" pitchFamily="34" charset="0"/>
              </a:rPr>
              <a:t>Сюткина</a:t>
            </a:r>
            <a:r>
              <a:rPr lang="ru-RU" sz="1400" b="1" i="1" dirty="0" smtClean="0">
                <a:solidFill>
                  <a:schemeClr val="accent4">
                    <a:lumMod val="75000"/>
                  </a:schemeClr>
                </a:solidFill>
                <a:latin typeface="Arial Narrow" pitchFamily="34" charset="0"/>
              </a:rPr>
              <a:t> О, </a:t>
            </a:r>
            <a:r>
              <a:rPr lang="ru-RU" sz="1400" b="1" i="1" dirty="0" err="1" smtClean="0">
                <a:solidFill>
                  <a:schemeClr val="accent4">
                    <a:lumMod val="75000"/>
                  </a:schemeClr>
                </a:solidFill>
                <a:latin typeface="Arial Narrow" pitchFamily="34" charset="0"/>
              </a:rPr>
              <a:t>Сюткин</a:t>
            </a:r>
            <a:r>
              <a:rPr lang="ru-RU" sz="1400" b="1" i="1" dirty="0" smtClean="0">
                <a:solidFill>
                  <a:schemeClr val="accent4">
                    <a:lumMod val="75000"/>
                  </a:schemeClr>
                </a:solidFill>
                <a:latin typeface="Arial Narrow" pitchFamily="34" charset="0"/>
              </a:rPr>
              <a:t> П.</a:t>
            </a:r>
          </a:p>
          <a:p>
            <a:r>
              <a:rPr lang="ru-RU" sz="1400" b="1" i="1" dirty="0" err="1" smtClean="0">
                <a:solidFill>
                  <a:schemeClr val="accent4">
                    <a:lumMod val="75000"/>
                  </a:schemeClr>
                </a:solidFill>
                <a:latin typeface="Arial Narrow" pitchFamily="34" charset="0"/>
              </a:rPr>
              <a:t>Непридуманные</a:t>
            </a:r>
            <a:r>
              <a:rPr lang="ru-RU" sz="1400" b="1" i="1" dirty="0" smtClean="0">
                <a:solidFill>
                  <a:schemeClr val="accent4">
                    <a:lumMod val="75000"/>
                  </a:schemeClr>
                </a:solidFill>
                <a:latin typeface="Arial Narrow" pitchFamily="34" charset="0"/>
              </a:rPr>
              <a:t> истории </a:t>
            </a:r>
          </a:p>
          <a:p>
            <a:r>
              <a:rPr lang="ru-RU" sz="1400" b="1" i="1" dirty="0" smtClean="0">
                <a:solidFill>
                  <a:schemeClr val="accent4">
                    <a:lumMod val="75000"/>
                  </a:schemeClr>
                </a:solidFill>
                <a:latin typeface="Arial Narrow" pitchFamily="34" charset="0"/>
              </a:rPr>
              <a:t>Русской </a:t>
            </a:r>
            <a:r>
              <a:rPr lang="ru-RU" sz="1400" b="1" i="1" dirty="0" err="1" smtClean="0">
                <a:solidFill>
                  <a:schemeClr val="accent4">
                    <a:lumMod val="75000"/>
                  </a:schemeClr>
                </a:solidFill>
                <a:latin typeface="Arial Narrow" pitchFamily="34" charset="0"/>
              </a:rPr>
              <a:t>кухник</a:t>
            </a:r>
            <a:r>
              <a:rPr lang="ru-RU" sz="1400" b="1" i="1" dirty="0" smtClean="0">
                <a:solidFill>
                  <a:schemeClr val="accent4">
                    <a:lumMod val="75000"/>
                  </a:schemeClr>
                </a:solidFill>
                <a:latin typeface="Arial Narrow" pitchFamily="34" charset="0"/>
              </a:rPr>
              <a:t>, М.: АСТ, 2011 </a:t>
            </a:r>
            <a:endParaRPr lang="ru-RU" sz="1400" b="1" i="1" dirty="0">
              <a:solidFill>
                <a:schemeClr val="accent4">
                  <a:lumMod val="75000"/>
                </a:schemeClr>
              </a:solidFill>
              <a:latin typeface="Arial Narrow" pitchFamily="34" charset="0"/>
            </a:endParaRPr>
          </a:p>
        </p:txBody>
      </p:sp>
      <p:sp>
        <p:nvSpPr>
          <p:cNvPr id="11" name="Прямоугольник 10"/>
          <p:cNvSpPr/>
          <p:nvPr/>
        </p:nvSpPr>
        <p:spPr>
          <a:xfrm>
            <a:off x="5292080" y="5589240"/>
            <a:ext cx="3282309" cy="523220"/>
          </a:xfrm>
          <a:prstGeom prst="rect">
            <a:avLst/>
          </a:prstGeom>
        </p:spPr>
        <p:txBody>
          <a:bodyPr wrap="none">
            <a:spAutoFit/>
          </a:bodyPr>
          <a:lstStyle/>
          <a:p>
            <a:r>
              <a:rPr lang="ru-RU" sz="1400" b="1" i="1" dirty="0" smtClean="0">
                <a:solidFill>
                  <a:schemeClr val="accent2">
                    <a:lumMod val="60000"/>
                    <a:lumOff val="40000"/>
                  </a:schemeClr>
                </a:solidFill>
                <a:latin typeface="Arial Narrow" pitchFamily="34" charset="0"/>
              </a:rPr>
              <a:t>Читать в электронном виде:</a:t>
            </a:r>
          </a:p>
          <a:p>
            <a:r>
              <a:rPr lang="en-US" sz="1400" i="1" dirty="0" smtClean="0">
                <a:solidFill>
                  <a:schemeClr val="accent4">
                    <a:lumMod val="75000"/>
                  </a:schemeClr>
                </a:solidFill>
                <a:hlinkClick r:id="rId5"/>
              </a:rPr>
              <a:t>http://www.litmir.co/br/?b=163553&amp;p=1</a:t>
            </a:r>
            <a:endParaRPr lang="ru-RU" sz="1400" i="1" dirty="0">
              <a:solidFill>
                <a:schemeClr val="accent4">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mph" presetSubtype="0" fill="hold" grpId="0" nodeType="afterEffect">
                                  <p:stCondLst>
                                    <p:cond delay="0"/>
                                  </p:stCondLst>
                                  <p:childTnLst>
                                    <p:animEffect transition="out" filter="fade">
                                      <p:cBhvr>
                                        <p:cTn id="13" dur="500" tmFilter="0, 0; .2, .5; .8, .5; 1, 0"/>
                                        <p:tgtEl>
                                          <p:spTgt spid="12"/>
                                        </p:tgtEl>
                                      </p:cBhvr>
                                    </p:animEffect>
                                    <p:animScale>
                                      <p:cBhvr>
                                        <p:cTn id="14"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1.liveinternet.ru/images/attach/b/3/19/28/19028346_Henri_Matisse.jpg"/>
          <p:cNvPicPr>
            <a:picLocks noChangeAspect="1" noChangeArrowheads="1"/>
          </p:cNvPicPr>
          <p:nvPr/>
        </p:nvPicPr>
        <p:blipFill>
          <a:blip r:embed="rId2" cstate="print">
            <a:lum bright="70000" contrast="-70000"/>
          </a:blip>
          <a:srcRect/>
          <a:stretch>
            <a:fillRect/>
          </a:stretch>
        </p:blipFill>
        <p:spPr bwMode="auto">
          <a:xfrm flipH="1">
            <a:off x="251520" y="188640"/>
            <a:ext cx="8568952" cy="6454798"/>
          </a:xfrm>
          <a:prstGeom prst="rect">
            <a:avLst/>
          </a:prstGeom>
          <a:ln>
            <a:noFill/>
          </a:ln>
          <a:effectLst>
            <a:outerShdw blurRad="292100" dist="139700" dir="2700000" algn="tl" rotWithShape="0">
              <a:srgbClr val="333333">
                <a:alpha val="65000"/>
              </a:srgbClr>
            </a:outerShdw>
          </a:effectLst>
        </p:spPr>
      </p:pic>
      <p:pic>
        <p:nvPicPr>
          <p:cNvPr id="14338" name="Picture 2" descr="&amp;IEcy;&amp;lcy;&amp;iecy;&amp;ncy;&amp;acy; &amp;Icy;&amp;vcy;&amp;acy;&amp;ncy;&amp;ocy;&amp;vcy;&amp;ncy;&amp;acy; &amp;Mcy;&amp;ocy;&amp;lcy;&amp;ocy;&amp;khcy;&amp;ocy;&amp;vcy;&amp;iecy;&amp;tscy; - &amp;Mcy;&amp;ocy;&amp;lcy;&amp;ocy;&amp;khcy;&amp;ocy;&amp;vcy;&amp;iecy;&amp;tscy;, &amp;IEcy;&amp;lcy;&amp;iecy;&amp;ncy;&amp;acy; &amp;Icy;&amp;vcy;&amp;acy;&amp;ncy;&amp;ocy;&amp;vcy;&amp;ncy;&amp;acy;"/>
          <p:cNvPicPr>
            <a:picLocks noChangeAspect="1" noChangeArrowheads="1"/>
          </p:cNvPicPr>
          <p:nvPr/>
        </p:nvPicPr>
        <p:blipFill>
          <a:blip r:embed="rId3" cstate="print"/>
          <a:srcRect/>
          <a:stretch>
            <a:fillRect/>
          </a:stretch>
        </p:blipFill>
        <p:spPr bwMode="auto">
          <a:xfrm>
            <a:off x="6444208" y="1311151"/>
            <a:ext cx="2107550" cy="2808312"/>
          </a:xfrm>
          <a:prstGeom prst="ellipse">
            <a:avLst/>
          </a:prstGeom>
          <a:ln w="63500" cap="rnd">
            <a:solidFill>
              <a:schemeClr val="accent5">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sp>
        <p:nvSpPr>
          <p:cNvPr id="60421" name="Прямоугольник 1"/>
          <p:cNvSpPr>
            <a:spLocks noChangeArrowheads="1"/>
          </p:cNvSpPr>
          <p:nvPr/>
        </p:nvSpPr>
        <p:spPr bwMode="auto">
          <a:xfrm>
            <a:off x="467544" y="895940"/>
            <a:ext cx="5832648" cy="2893100"/>
          </a:xfrm>
          <a:prstGeom prst="rect">
            <a:avLst/>
          </a:prstGeom>
          <a:noFill/>
          <a:ln w="9525">
            <a:noFill/>
            <a:miter lim="800000"/>
            <a:headEnd/>
            <a:tailEnd/>
          </a:ln>
        </p:spPr>
        <p:txBody>
          <a:bodyPr wrap="square">
            <a:spAutoFit/>
          </a:bodyPr>
          <a:lstStyle/>
          <a:p>
            <a:r>
              <a:rPr lang="ru-RU" sz="1400" dirty="0" smtClean="0">
                <a:solidFill>
                  <a:schemeClr val="accent4">
                    <a:lumMod val="50000"/>
                  </a:schemeClr>
                </a:solidFill>
                <a:latin typeface="Arial Narrow" pitchFamily="34" charset="0"/>
              </a:rPr>
              <a:t>      Уже </a:t>
            </a:r>
            <a:r>
              <a:rPr lang="ru-RU" sz="1400" dirty="0">
                <a:solidFill>
                  <a:schemeClr val="accent4">
                    <a:lumMod val="50000"/>
                  </a:schemeClr>
                </a:solidFill>
                <a:latin typeface="Arial Narrow" pitchFamily="34" charset="0"/>
              </a:rPr>
              <a:t>в августе 1860 года </a:t>
            </a:r>
            <a:r>
              <a:rPr lang="ru-RU" sz="1400" dirty="0" smtClean="0">
                <a:solidFill>
                  <a:schemeClr val="accent4">
                    <a:lumMod val="50000"/>
                  </a:schemeClr>
                </a:solidFill>
                <a:latin typeface="Arial Narrow" pitchFamily="34" charset="0"/>
              </a:rPr>
              <a:t>книга была </a:t>
            </a:r>
            <a:r>
              <a:rPr lang="ru-RU" sz="1400" dirty="0">
                <a:solidFill>
                  <a:schemeClr val="accent4">
                    <a:lumMod val="50000"/>
                  </a:schemeClr>
                </a:solidFill>
                <a:latin typeface="Arial Narrow" pitchFamily="34" charset="0"/>
              </a:rPr>
              <a:t>одобрена </a:t>
            </a:r>
            <a:r>
              <a:rPr lang="ru-RU" sz="1400" dirty="0" smtClean="0">
                <a:solidFill>
                  <a:schemeClr val="accent4">
                    <a:lumMod val="50000"/>
                  </a:schemeClr>
                </a:solidFill>
                <a:latin typeface="Arial Narrow" pitchFamily="34" charset="0"/>
              </a:rPr>
              <a:t>цензурой, а 21 мая (3 июня) 1961 года в день ее именин, в Курске, было опубликовано первое издание «Подарка молодым хозяйкам».</a:t>
            </a:r>
          </a:p>
          <a:p>
            <a:r>
              <a:rPr lang="ru-RU" sz="1400" dirty="0" smtClean="0">
                <a:solidFill>
                  <a:schemeClr val="accent4">
                    <a:lumMod val="50000"/>
                  </a:schemeClr>
                </a:solidFill>
                <a:latin typeface="Arial Narrow" pitchFamily="34" charset="0"/>
              </a:rPr>
              <a:t>     Сборник состоял из 1500 рецептов, которые в последствии перевоплотился в 4 000, пройдя ряд переизданий. (Всего этих переизданий было 29, а общий тираж – 300 000 экземпляров). Поначалу книги Молоховец выходили анонимно, под инициалами «Е. М…</a:t>
            </a:r>
            <a:r>
              <a:rPr lang="ru-RU" sz="1400" dirty="0" err="1" smtClean="0">
                <a:solidFill>
                  <a:schemeClr val="accent4">
                    <a:lumMod val="50000"/>
                  </a:schemeClr>
                </a:solidFill>
                <a:latin typeface="Arial Narrow" pitchFamily="34" charset="0"/>
              </a:rPr>
              <a:t>цъ</a:t>
            </a:r>
            <a:r>
              <a:rPr lang="ru-RU" sz="1400" dirty="0" smtClean="0">
                <a:solidFill>
                  <a:schemeClr val="accent4">
                    <a:lumMod val="50000"/>
                  </a:schemeClr>
                </a:solidFill>
                <a:latin typeface="Arial Narrow" pitchFamily="34" charset="0"/>
              </a:rPr>
              <a:t>». Женщина-писательница считалась фигурой комической, тем более странным и неприличным для дамы считалось зарабатывать таким образом. </a:t>
            </a:r>
          </a:p>
          <a:p>
            <a:r>
              <a:rPr lang="ru-RU" sz="1400" dirty="0" smtClean="0">
                <a:solidFill>
                  <a:schemeClr val="accent4">
                    <a:lumMod val="50000"/>
                  </a:schemeClr>
                </a:solidFill>
                <a:latin typeface="Arial Narrow" pitchFamily="34" charset="0"/>
                <a:ea typeface="Times New Roman" pitchFamily="18" charset="0"/>
                <a:cs typeface="Times New Roman" pitchFamily="18" charset="0"/>
              </a:rPr>
              <a:t>      Елена Ивановна Молоховец, автор кулинарной Библии, стала одной из первых в  России преуспевших женщин-писательниц.</a:t>
            </a:r>
            <a:endParaRPr lang="ru-RU" sz="1400" dirty="0" smtClean="0">
              <a:solidFill>
                <a:schemeClr val="accent4">
                  <a:lumMod val="50000"/>
                </a:schemeClr>
              </a:solidFill>
              <a:latin typeface="Arial Narrow" pitchFamily="34" charset="0"/>
            </a:endParaRPr>
          </a:p>
          <a:p>
            <a:endParaRPr lang="ru-RU" sz="1400" dirty="0" smtClean="0">
              <a:solidFill>
                <a:schemeClr val="accent4">
                  <a:lumMod val="50000"/>
                </a:schemeClr>
              </a:solidFill>
              <a:latin typeface="Arial Narrow" pitchFamily="34" charset="0"/>
            </a:endParaRPr>
          </a:p>
          <a:p>
            <a:endParaRPr lang="ru-RU" sz="1400" dirty="0">
              <a:solidFill>
                <a:schemeClr val="accent4">
                  <a:lumMod val="50000"/>
                </a:schemeClr>
              </a:solidFill>
              <a:latin typeface="Arial Narrow" pitchFamily="34" charset="0"/>
            </a:endParaRPr>
          </a:p>
        </p:txBody>
      </p:sp>
      <p:sp>
        <p:nvSpPr>
          <p:cNvPr id="8" name="Прямоугольник 7"/>
          <p:cNvSpPr/>
          <p:nvPr/>
        </p:nvSpPr>
        <p:spPr>
          <a:xfrm>
            <a:off x="539552" y="3356992"/>
            <a:ext cx="5904656" cy="2492990"/>
          </a:xfrm>
          <a:prstGeom prst="rect">
            <a:avLst/>
          </a:prstGeom>
        </p:spPr>
        <p:txBody>
          <a:bodyPr wrap="square">
            <a:spAutoFit/>
          </a:bodyPr>
          <a:lstStyle/>
          <a:p>
            <a:r>
              <a:rPr lang="en-US" sz="1600" dirty="0" smtClean="0">
                <a:solidFill>
                  <a:schemeClr val="accent4">
                    <a:lumMod val="50000"/>
                  </a:schemeClr>
                </a:solidFill>
                <a:latin typeface="Arial Narrow" pitchFamily="34" charset="0"/>
              </a:rPr>
              <a:t>       </a:t>
            </a:r>
            <a:r>
              <a:rPr lang="ru-RU" sz="1400" dirty="0" smtClean="0">
                <a:solidFill>
                  <a:schemeClr val="accent4">
                    <a:lumMod val="50000"/>
                  </a:schemeClr>
                </a:solidFill>
                <a:latin typeface="Arial Narrow" pitchFamily="34" charset="0"/>
              </a:rPr>
              <a:t>Цель книги была изложена Елена Молоховец в предисловии:</a:t>
            </a:r>
          </a:p>
          <a:p>
            <a:r>
              <a:rPr lang="ru-RU" sz="1400" dirty="0" smtClean="0">
                <a:solidFill>
                  <a:schemeClr val="accent4">
                    <a:lumMod val="50000"/>
                  </a:schemeClr>
                </a:solidFill>
                <a:latin typeface="Arial Narrow" pitchFamily="34" charset="0"/>
              </a:rPr>
              <a:t>«Эта книга составлена в следующих целях:</a:t>
            </a:r>
            <a:br>
              <a:rPr lang="ru-RU" sz="1400" dirty="0" smtClean="0">
                <a:solidFill>
                  <a:schemeClr val="accent4">
                    <a:lumMod val="50000"/>
                  </a:schemeClr>
                </a:solidFill>
                <a:latin typeface="Arial Narrow" pitchFamily="34" charset="0"/>
              </a:rPr>
            </a:br>
            <a:r>
              <a:rPr lang="ru-RU" sz="1400" b="1" dirty="0" smtClean="0">
                <a:solidFill>
                  <a:schemeClr val="accent4">
                    <a:lumMod val="50000"/>
                  </a:schemeClr>
                </a:solidFill>
                <a:latin typeface="Arial Narrow" pitchFamily="34" charset="0"/>
              </a:rPr>
              <a:t>Во-первых </a:t>
            </a:r>
            <a:r>
              <a:rPr lang="ru-RU" sz="1400" dirty="0" smtClean="0">
                <a:solidFill>
                  <a:schemeClr val="accent4">
                    <a:lumMod val="50000"/>
                  </a:schemeClr>
                </a:solidFill>
                <a:latin typeface="Arial Narrow" pitchFamily="34" charset="0"/>
              </a:rPr>
              <a:t>– познакомить с кухней и вообще хозяйством самих хозяек.</a:t>
            </a:r>
          </a:p>
          <a:p>
            <a:r>
              <a:rPr lang="ru-RU" sz="1400" dirty="0" smtClean="0">
                <a:solidFill>
                  <a:schemeClr val="accent4">
                    <a:lumMod val="50000"/>
                  </a:schemeClr>
                </a:solidFill>
                <a:latin typeface="Arial Narrow" pitchFamily="34" charset="0"/>
              </a:rPr>
              <a:t>Для этого я собрала описание разных запасов, необходимых в домашнем хозяйстве.</a:t>
            </a:r>
            <a:br>
              <a:rPr lang="ru-RU" sz="1400" dirty="0" smtClean="0">
                <a:solidFill>
                  <a:schemeClr val="accent4">
                    <a:lumMod val="50000"/>
                  </a:schemeClr>
                </a:solidFill>
                <a:latin typeface="Arial Narrow" pitchFamily="34" charset="0"/>
              </a:rPr>
            </a:br>
            <a:r>
              <a:rPr lang="ru-RU" sz="1400" b="1" dirty="0" smtClean="0">
                <a:solidFill>
                  <a:schemeClr val="accent4">
                    <a:lumMod val="50000"/>
                  </a:schemeClr>
                </a:solidFill>
                <a:latin typeface="Arial Narrow" pitchFamily="34" charset="0"/>
              </a:rPr>
              <a:t>Во-вторых </a:t>
            </a:r>
            <a:r>
              <a:rPr lang="ru-RU" sz="1400" dirty="0" smtClean="0">
                <a:solidFill>
                  <a:schemeClr val="accent4">
                    <a:lumMod val="50000"/>
                  </a:schemeClr>
                </a:solidFill>
                <a:latin typeface="Arial Narrow" pitchFamily="34" charset="0"/>
              </a:rPr>
              <a:t>– уменьшить расходы в домашнем хозяйстве. Для этого я во всех помещенных мною кушаньях назначила, по возможности, точно определенную пропорцию всех составных частей их на 6 человек. Под описанием кушаний назначила реестр выдачи, потому что, не имея перед глазами реестра – всего того, что входит в состав кушанья, не только хозяйка, но даже и повар, который исключительно тем занимается, не в состоянии вдруг припомнить всего…»</a:t>
            </a:r>
            <a:endParaRPr lang="ru-RU" sz="1400" dirty="0">
              <a:solidFill>
                <a:schemeClr val="accent4">
                  <a:lumMod val="50000"/>
                </a:schemeClr>
              </a:solidFill>
              <a:latin typeface="Arial Narrow" pitchFamily="34" charset="0"/>
            </a:endParaRPr>
          </a:p>
        </p:txBody>
      </p:sp>
      <p:sp>
        <p:nvSpPr>
          <p:cNvPr id="7" name="TextBox 6"/>
          <p:cNvSpPr txBox="1"/>
          <p:nvPr/>
        </p:nvSpPr>
        <p:spPr>
          <a:xfrm>
            <a:off x="6897222" y="4335487"/>
            <a:ext cx="1244251" cy="461665"/>
          </a:xfrm>
          <a:prstGeom prst="rect">
            <a:avLst/>
          </a:prstGeom>
          <a:noFill/>
        </p:spPr>
        <p:txBody>
          <a:bodyPr wrap="none" rtlCol="0">
            <a:spAutoFit/>
          </a:bodyPr>
          <a:lstStyle/>
          <a:p>
            <a:pPr algn="ctr"/>
            <a:r>
              <a:rPr lang="ru-RU" sz="1200" i="1" dirty="0" smtClean="0">
                <a:solidFill>
                  <a:schemeClr val="accent4">
                    <a:lumMod val="50000"/>
                  </a:schemeClr>
                </a:solidFill>
                <a:latin typeface="Arial Narrow" pitchFamily="34" charset="0"/>
              </a:rPr>
              <a:t>Елена Молоховец</a:t>
            </a:r>
          </a:p>
          <a:p>
            <a:pPr algn="ctr"/>
            <a:r>
              <a:rPr lang="ru-RU" sz="1200" i="1" dirty="0" smtClean="0">
                <a:solidFill>
                  <a:schemeClr val="accent4">
                    <a:lumMod val="50000"/>
                  </a:schemeClr>
                </a:solidFill>
                <a:latin typeface="Arial Narrow" pitchFamily="34" charset="0"/>
              </a:rPr>
              <a:t>Худ. А. </a:t>
            </a:r>
            <a:r>
              <a:rPr lang="ru-RU" sz="1200" i="1" dirty="0" err="1" smtClean="0">
                <a:solidFill>
                  <a:schemeClr val="accent4">
                    <a:lumMod val="50000"/>
                  </a:schemeClr>
                </a:solidFill>
                <a:latin typeface="Arial Narrow" pitchFamily="34" charset="0"/>
              </a:rPr>
              <a:t>Додон</a:t>
            </a:r>
            <a:endParaRPr lang="ru-RU" sz="1200" i="1" dirty="0" smtClean="0">
              <a:solidFill>
                <a:schemeClr val="accent4">
                  <a:lumMod val="50000"/>
                </a:schemeClr>
              </a:solidFill>
              <a:latin typeface="Arial Narrow" pitchFamily="34" charset="0"/>
            </a:endParaRPr>
          </a:p>
        </p:txBody>
      </p:sp>
      <p:grpSp>
        <p:nvGrpSpPr>
          <p:cNvPr id="15" name="Группа 14"/>
          <p:cNvGrpSpPr/>
          <p:nvPr/>
        </p:nvGrpSpPr>
        <p:grpSpPr>
          <a:xfrm>
            <a:off x="251520" y="6021288"/>
            <a:ext cx="8568952" cy="660465"/>
            <a:chOff x="251520" y="6021288"/>
            <a:chExt cx="8568952" cy="660465"/>
          </a:xfrm>
        </p:grpSpPr>
        <p:pic>
          <p:nvPicPr>
            <p:cNvPr id="1026" name="Picture 2" descr="F:\Молоховец\фоны\201015-931ec-70526107-m750x740-ucfd0a.jpg"/>
            <p:cNvPicPr>
              <a:picLocks noChangeAspect="1" noChangeArrowheads="1"/>
            </p:cNvPicPr>
            <p:nvPr/>
          </p:nvPicPr>
          <p:blipFill>
            <a:blip r:embed="rId4" cstate="print"/>
            <a:srcRect/>
            <a:stretch>
              <a:fillRect/>
            </a:stretch>
          </p:blipFill>
          <p:spPr bwMode="auto">
            <a:xfrm>
              <a:off x="251520" y="6021288"/>
              <a:ext cx="2015505" cy="660465"/>
            </a:xfrm>
            <a:prstGeom prst="rect">
              <a:avLst/>
            </a:prstGeom>
            <a:noFill/>
          </p:spPr>
        </p:pic>
        <p:pic>
          <p:nvPicPr>
            <p:cNvPr id="10" name="Picture 2" descr="F:\Молоховец\фоны\201015-931ec-70526107-m750x740-ucfd0a.jpg"/>
            <p:cNvPicPr>
              <a:picLocks noChangeAspect="1" noChangeArrowheads="1"/>
            </p:cNvPicPr>
            <p:nvPr/>
          </p:nvPicPr>
          <p:blipFill>
            <a:blip r:embed="rId4" cstate="print"/>
            <a:srcRect/>
            <a:stretch>
              <a:fillRect/>
            </a:stretch>
          </p:blipFill>
          <p:spPr bwMode="auto">
            <a:xfrm>
              <a:off x="2267744" y="6021288"/>
              <a:ext cx="2015505" cy="660465"/>
            </a:xfrm>
            <a:prstGeom prst="rect">
              <a:avLst/>
            </a:prstGeom>
            <a:noFill/>
          </p:spPr>
        </p:pic>
        <p:pic>
          <p:nvPicPr>
            <p:cNvPr id="11" name="Picture 2" descr="F:\Молоховец\фоны\201015-931ec-70526107-m750x740-ucfd0a.jpg"/>
            <p:cNvPicPr>
              <a:picLocks noChangeAspect="1" noChangeArrowheads="1"/>
            </p:cNvPicPr>
            <p:nvPr/>
          </p:nvPicPr>
          <p:blipFill>
            <a:blip r:embed="rId4" cstate="print"/>
            <a:srcRect/>
            <a:stretch>
              <a:fillRect/>
            </a:stretch>
          </p:blipFill>
          <p:spPr bwMode="auto">
            <a:xfrm>
              <a:off x="4283968" y="6021288"/>
              <a:ext cx="2015505" cy="660465"/>
            </a:xfrm>
            <a:prstGeom prst="rect">
              <a:avLst/>
            </a:prstGeom>
            <a:noFill/>
          </p:spPr>
        </p:pic>
        <p:pic>
          <p:nvPicPr>
            <p:cNvPr id="12" name="Picture 2" descr="F:\Молоховец\фоны\201015-931ec-70526107-m750x740-ucfd0a.jpg"/>
            <p:cNvPicPr>
              <a:picLocks noChangeAspect="1" noChangeArrowheads="1"/>
            </p:cNvPicPr>
            <p:nvPr/>
          </p:nvPicPr>
          <p:blipFill>
            <a:blip r:embed="rId4" cstate="print"/>
            <a:srcRect/>
            <a:stretch>
              <a:fillRect/>
            </a:stretch>
          </p:blipFill>
          <p:spPr bwMode="auto">
            <a:xfrm>
              <a:off x="6300192" y="6021288"/>
              <a:ext cx="2015505" cy="660465"/>
            </a:xfrm>
            <a:prstGeom prst="rect">
              <a:avLst/>
            </a:prstGeom>
            <a:noFill/>
          </p:spPr>
        </p:pic>
        <p:pic>
          <p:nvPicPr>
            <p:cNvPr id="13" name="Picture 2" descr="F:\Молоховец\фоны\201015-931ec-70526107-m750x740-ucfd0a.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316416" y="6021288"/>
              <a:ext cx="504056" cy="660465"/>
            </a:xfrm>
            <a:prstGeom prst="rect">
              <a:avLst/>
            </a:prstGeom>
            <a:noFill/>
          </p:spPr>
        </p:pic>
      </p:grpSp>
      <p:grpSp>
        <p:nvGrpSpPr>
          <p:cNvPr id="18" name="Группа 17"/>
          <p:cNvGrpSpPr/>
          <p:nvPr/>
        </p:nvGrpSpPr>
        <p:grpSpPr>
          <a:xfrm>
            <a:off x="251520" y="188640"/>
            <a:ext cx="8568952" cy="660465"/>
            <a:chOff x="251520" y="6021288"/>
            <a:chExt cx="8568952" cy="660465"/>
          </a:xfrm>
        </p:grpSpPr>
        <p:pic>
          <p:nvPicPr>
            <p:cNvPr id="19" name="Picture 2" descr="F:\Молоховец\фоны\201015-931ec-70526107-m750x740-ucfd0a.jpg"/>
            <p:cNvPicPr>
              <a:picLocks noChangeAspect="1" noChangeArrowheads="1"/>
            </p:cNvPicPr>
            <p:nvPr/>
          </p:nvPicPr>
          <p:blipFill>
            <a:blip r:embed="rId4" cstate="print"/>
            <a:srcRect/>
            <a:stretch>
              <a:fillRect/>
            </a:stretch>
          </p:blipFill>
          <p:spPr bwMode="auto">
            <a:xfrm>
              <a:off x="251520" y="6021288"/>
              <a:ext cx="2015505" cy="660465"/>
            </a:xfrm>
            <a:prstGeom prst="rect">
              <a:avLst/>
            </a:prstGeom>
            <a:noFill/>
          </p:spPr>
        </p:pic>
        <p:pic>
          <p:nvPicPr>
            <p:cNvPr id="20" name="Picture 2" descr="F:\Молоховец\фоны\201015-931ec-70526107-m750x740-ucfd0a.jpg"/>
            <p:cNvPicPr>
              <a:picLocks noChangeAspect="1" noChangeArrowheads="1"/>
            </p:cNvPicPr>
            <p:nvPr/>
          </p:nvPicPr>
          <p:blipFill>
            <a:blip r:embed="rId4" cstate="print"/>
            <a:srcRect/>
            <a:stretch>
              <a:fillRect/>
            </a:stretch>
          </p:blipFill>
          <p:spPr bwMode="auto">
            <a:xfrm>
              <a:off x="2267744" y="6021288"/>
              <a:ext cx="2015505" cy="660465"/>
            </a:xfrm>
            <a:prstGeom prst="rect">
              <a:avLst/>
            </a:prstGeom>
            <a:noFill/>
          </p:spPr>
        </p:pic>
        <p:pic>
          <p:nvPicPr>
            <p:cNvPr id="21" name="Picture 2" descr="F:\Молоховец\фоны\201015-931ec-70526107-m750x740-ucfd0a.jpg"/>
            <p:cNvPicPr>
              <a:picLocks noChangeAspect="1" noChangeArrowheads="1"/>
            </p:cNvPicPr>
            <p:nvPr/>
          </p:nvPicPr>
          <p:blipFill>
            <a:blip r:embed="rId4" cstate="print"/>
            <a:srcRect/>
            <a:stretch>
              <a:fillRect/>
            </a:stretch>
          </p:blipFill>
          <p:spPr bwMode="auto">
            <a:xfrm>
              <a:off x="4283968" y="6021288"/>
              <a:ext cx="2015505" cy="660465"/>
            </a:xfrm>
            <a:prstGeom prst="rect">
              <a:avLst/>
            </a:prstGeom>
            <a:noFill/>
          </p:spPr>
        </p:pic>
        <p:pic>
          <p:nvPicPr>
            <p:cNvPr id="22" name="Picture 2" descr="F:\Молоховец\фоны\201015-931ec-70526107-m750x740-ucfd0a.jpg"/>
            <p:cNvPicPr>
              <a:picLocks noChangeAspect="1" noChangeArrowheads="1"/>
            </p:cNvPicPr>
            <p:nvPr/>
          </p:nvPicPr>
          <p:blipFill>
            <a:blip r:embed="rId4" cstate="print"/>
            <a:srcRect/>
            <a:stretch>
              <a:fillRect/>
            </a:stretch>
          </p:blipFill>
          <p:spPr bwMode="auto">
            <a:xfrm>
              <a:off x="6300192" y="6021288"/>
              <a:ext cx="2015505" cy="660465"/>
            </a:xfrm>
            <a:prstGeom prst="rect">
              <a:avLst/>
            </a:prstGeom>
            <a:noFill/>
          </p:spPr>
        </p:pic>
        <p:pic>
          <p:nvPicPr>
            <p:cNvPr id="23" name="Picture 2" descr="F:\Молоховец\фоны\201015-931ec-70526107-m750x740-ucfd0a.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316416" y="6021288"/>
              <a:ext cx="504056" cy="660465"/>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4606</TotalTime>
  <Words>4531</Words>
  <Application>Microsoft Office PowerPoint</Application>
  <PresentationFormat>Экран (4:3)</PresentationFormat>
  <Paragraphs>306</Paragraphs>
  <Slides>29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ТБС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Амелина</dc:creator>
  <cp:lastModifiedBy>Алдонина</cp:lastModifiedBy>
  <cp:revision>440</cp:revision>
  <dcterms:created xsi:type="dcterms:W3CDTF">2015-09-27T10:24:20Z</dcterms:created>
  <dcterms:modified xsi:type="dcterms:W3CDTF">2016-04-29T06:00:39Z</dcterms:modified>
</cp:coreProperties>
</file>